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9" r:id="rId4"/>
    <p:sldId id="272" r:id="rId5"/>
    <p:sldId id="2146846943" r:id="rId6"/>
    <p:sldId id="260" r:id="rId7"/>
    <p:sldId id="11113" r:id="rId8"/>
    <p:sldId id="2146846950" r:id="rId9"/>
    <p:sldId id="2146846947" r:id="rId10"/>
    <p:sldId id="2146846948" r:id="rId11"/>
    <p:sldId id="12982" r:id="rId12"/>
    <p:sldId id="271" r:id="rId13"/>
    <p:sldId id="2146846949" r:id="rId14"/>
    <p:sldId id="2146846944" r:id="rId15"/>
    <p:sldId id="267" r:id="rId16"/>
    <p:sldId id="2146846946" r:id="rId17"/>
    <p:sldId id="268" r:id="rId18"/>
    <p:sldId id="269" r:id="rId19"/>
    <p:sldId id="270" r:id="rId20"/>
    <p:sldId id="214684694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B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6"/>
    <p:restoredTop sz="73037"/>
  </p:normalViewPr>
  <p:slideViewPr>
    <p:cSldViewPr snapToGrid="0">
      <p:cViewPr varScale="1">
        <p:scale>
          <a:sx n="81" d="100"/>
          <a:sy n="81" d="100"/>
        </p:scale>
        <p:origin x="17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9355B-6455-EF48-8161-7F8892FB140A}"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6A556-1FB1-954F-A38E-A2A2C73753D3}" type="slidenum">
              <a:rPr lang="en-US" smtClean="0"/>
              <a:t>‹#›</a:t>
            </a:fld>
            <a:endParaRPr lang="en-US"/>
          </a:p>
        </p:txBody>
      </p:sp>
    </p:spTree>
    <p:extLst>
      <p:ext uri="{BB962C8B-B14F-4D97-AF65-F5344CB8AC3E}">
        <p14:creationId xmlns:p14="http://schemas.microsoft.com/office/powerpoint/2010/main" val="369642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a:t>
            </a:fld>
            <a:endParaRPr lang="en-US"/>
          </a:p>
        </p:txBody>
      </p:sp>
    </p:spTree>
    <p:extLst>
      <p:ext uri="{BB962C8B-B14F-4D97-AF65-F5344CB8AC3E}">
        <p14:creationId xmlns:p14="http://schemas.microsoft.com/office/powerpoint/2010/main" val="218723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10</a:t>
            </a:fld>
            <a:endParaRPr lang="en-US"/>
          </a:p>
        </p:txBody>
      </p:sp>
    </p:spTree>
    <p:extLst>
      <p:ext uri="{BB962C8B-B14F-4D97-AF65-F5344CB8AC3E}">
        <p14:creationId xmlns:p14="http://schemas.microsoft.com/office/powerpoint/2010/main" val="143205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212121"/>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D2EC2AB-FD5C-4EF7-AF8D-FB95907AF3A4}" type="slidenum">
              <a:rPr lang="en-GB" smtClean="0"/>
              <a:t>11</a:t>
            </a:fld>
            <a:endParaRPr lang="en-GB"/>
          </a:p>
        </p:txBody>
      </p:sp>
    </p:spTree>
    <p:extLst>
      <p:ext uri="{BB962C8B-B14F-4D97-AF65-F5344CB8AC3E}">
        <p14:creationId xmlns:p14="http://schemas.microsoft.com/office/powerpoint/2010/main" val="78197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12</a:t>
            </a:fld>
            <a:endParaRPr lang="en-US"/>
          </a:p>
        </p:txBody>
      </p:sp>
    </p:spTree>
    <p:extLst>
      <p:ext uri="{BB962C8B-B14F-4D97-AF65-F5344CB8AC3E}">
        <p14:creationId xmlns:p14="http://schemas.microsoft.com/office/powerpoint/2010/main" val="283632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13</a:t>
            </a:fld>
            <a:endParaRPr lang="en-US"/>
          </a:p>
        </p:txBody>
      </p:sp>
    </p:spTree>
    <p:extLst>
      <p:ext uri="{BB962C8B-B14F-4D97-AF65-F5344CB8AC3E}">
        <p14:creationId xmlns:p14="http://schemas.microsoft.com/office/powerpoint/2010/main" val="224923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0B3A0A-1096-49FB-8706-F8085DE7BEC7}" type="slidenum">
              <a:rPr lang="en-US" smtClean="0"/>
              <a:t>14</a:t>
            </a:fld>
            <a:endParaRPr lang="en-US"/>
          </a:p>
        </p:txBody>
      </p:sp>
    </p:spTree>
    <p:extLst>
      <p:ext uri="{BB962C8B-B14F-4D97-AF65-F5344CB8AC3E}">
        <p14:creationId xmlns:p14="http://schemas.microsoft.com/office/powerpoint/2010/main" val="27520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15</a:t>
            </a:fld>
            <a:endParaRPr lang="en-US"/>
          </a:p>
        </p:txBody>
      </p:sp>
    </p:spTree>
    <p:extLst>
      <p:ext uri="{BB962C8B-B14F-4D97-AF65-F5344CB8AC3E}">
        <p14:creationId xmlns:p14="http://schemas.microsoft.com/office/powerpoint/2010/main" val="15508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16</a:t>
            </a:fld>
            <a:endParaRPr lang="en-US"/>
          </a:p>
        </p:txBody>
      </p:sp>
    </p:spTree>
    <p:extLst>
      <p:ext uri="{BB962C8B-B14F-4D97-AF65-F5344CB8AC3E}">
        <p14:creationId xmlns:p14="http://schemas.microsoft.com/office/powerpoint/2010/main" val="1114502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17</a:t>
            </a:fld>
            <a:endParaRPr lang="en-US"/>
          </a:p>
        </p:txBody>
      </p:sp>
    </p:spTree>
    <p:extLst>
      <p:ext uri="{BB962C8B-B14F-4D97-AF65-F5344CB8AC3E}">
        <p14:creationId xmlns:p14="http://schemas.microsoft.com/office/powerpoint/2010/main" val="426184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endParaRPr lang="en-US" sz="1200" b="0" i="0" u="none" strike="noStrike" dirty="0">
              <a:solidFill>
                <a:srgbClr val="212121"/>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9A6A556-1FB1-954F-A38E-A2A2C73753D3}" type="slidenum">
              <a:rPr lang="en-US" smtClean="0"/>
              <a:t>18</a:t>
            </a:fld>
            <a:endParaRPr lang="en-US"/>
          </a:p>
        </p:txBody>
      </p:sp>
    </p:spTree>
    <p:extLst>
      <p:ext uri="{BB962C8B-B14F-4D97-AF65-F5344CB8AC3E}">
        <p14:creationId xmlns:p14="http://schemas.microsoft.com/office/powerpoint/2010/main" val="190970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19</a:t>
            </a:fld>
            <a:endParaRPr lang="en-US"/>
          </a:p>
        </p:txBody>
      </p:sp>
    </p:spTree>
    <p:extLst>
      <p:ext uri="{BB962C8B-B14F-4D97-AF65-F5344CB8AC3E}">
        <p14:creationId xmlns:p14="http://schemas.microsoft.com/office/powerpoint/2010/main" val="22732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2</a:t>
            </a:fld>
            <a:endParaRPr lang="en-US"/>
          </a:p>
        </p:txBody>
      </p:sp>
    </p:spTree>
    <p:extLst>
      <p:ext uri="{BB962C8B-B14F-4D97-AF65-F5344CB8AC3E}">
        <p14:creationId xmlns:p14="http://schemas.microsoft.com/office/powerpoint/2010/main" val="621948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dirty="0">
              <a:solidFill>
                <a:srgbClr val="212121"/>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59A6A556-1FB1-954F-A38E-A2A2C73753D3}" type="slidenum">
              <a:rPr lang="en-US" smtClean="0"/>
              <a:t>20</a:t>
            </a:fld>
            <a:endParaRPr lang="en-US"/>
          </a:p>
        </p:txBody>
      </p:sp>
    </p:spTree>
    <p:extLst>
      <p:ext uri="{BB962C8B-B14F-4D97-AF65-F5344CB8AC3E}">
        <p14:creationId xmlns:p14="http://schemas.microsoft.com/office/powerpoint/2010/main" val="284788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3</a:t>
            </a:fld>
            <a:endParaRPr lang="en-US"/>
          </a:p>
        </p:txBody>
      </p:sp>
    </p:spTree>
    <p:extLst>
      <p:ext uri="{BB962C8B-B14F-4D97-AF65-F5344CB8AC3E}">
        <p14:creationId xmlns:p14="http://schemas.microsoft.com/office/powerpoint/2010/main" val="275946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4</a:t>
            </a:fld>
            <a:endParaRPr lang="en-US"/>
          </a:p>
        </p:txBody>
      </p:sp>
    </p:spTree>
    <p:extLst>
      <p:ext uri="{BB962C8B-B14F-4D97-AF65-F5344CB8AC3E}">
        <p14:creationId xmlns:p14="http://schemas.microsoft.com/office/powerpoint/2010/main" val="42916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5</a:t>
            </a:fld>
            <a:endParaRPr lang="en-US"/>
          </a:p>
        </p:txBody>
      </p:sp>
    </p:spTree>
    <p:extLst>
      <p:ext uri="{BB962C8B-B14F-4D97-AF65-F5344CB8AC3E}">
        <p14:creationId xmlns:p14="http://schemas.microsoft.com/office/powerpoint/2010/main" val="240604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6</a:t>
            </a:fld>
            <a:endParaRPr lang="en-US"/>
          </a:p>
        </p:txBody>
      </p:sp>
    </p:spTree>
    <p:extLst>
      <p:ext uri="{BB962C8B-B14F-4D97-AF65-F5344CB8AC3E}">
        <p14:creationId xmlns:p14="http://schemas.microsoft.com/office/powerpoint/2010/main" val="412411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685800"/>
            <a:ext cx="6137275" cy="34528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sz="800"/>
          </a:p>
        </p:txBody>
      </p:sp>
    </p:spTree>
    <p:extLst>
      <p:ext uri="{BB962C8B-B14F-4D97-AF65-F5344CB8AC3E}">
        <p14:creationId xmlns:p14="http://schemas.microsoft.com/office/powerpoint/2010/main" val="280740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 Jason </a:t>
            </a:r>
            <a:r>
              <a:rPr lang="en-US" dirty="0" err="1"/>
              <a:t>Ledet</a:t>
            </a:r>
            <a:r>
              <a:rPr lang="en-US" dirty="0"/>
              <a:t> with NOBRA showed a video and PPU playback of a near miss due to EPL’s that shocked the audience. </a:t>
            </a:r>
          </a:p>
        </p:txBody>
      </p:sp>
      <p:sp>
        <p:nvSpPr>
          <p:cNvPr id="4" name="Slide Number Placeholder 3"/>
          <p:cNvSpPr>
            <a:spLocks noGrp="1"/>
          </p:cNvSpPr>
          <p:nvPr>
            <p:ph type="sldNum" sz="quarter" idx="5"/>
          </p:nvPr>
        </p:nvSpPr>
        <p:spPr/>
        <p:txBody>
          <a:bodyPr/>
          <a:lstStyle/>
          <a:p>
            <a:fld id="{59A6A556-1FB1-954F-A38E-A2A2C73753D3}" type="slidenum">
              <a:rPr lang="en-US" smtClean="0"/>
              <a:t>8</a:t>
            </a:fld>
            <a:endParaRPr lang="en-US"/>
          </a:p>
        </p:txBody>
      </p:sp>
    </p:spTree>
    <p:extLst>
      <p:ext uri="{BB962C8B-B14F-4D97-AF65-F5344CB8AC3E}">
        <p14:creationId xmlns:p14="http://schemas.microsoft.com/office/powerpoint/2010/main" val="33510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A6A556-1FB1-954F-A38E-A2A2C73753D3}" type="slidenum">
              <a:rPr lang="en-US" smtClean="0"/>
              <a:t>9</a:t>
            </a:fld>
            <a:endParaRPr lang="en-US"/>
          </a:p>
        </p:txBody>
      </p:sp>
    </p:spTree>
    <p:extLst>
      <p:ext uri="{BB962C8B-B14F-4D97-AF65-F5344CB8AC3E}">
        <p14:creationId xmlns:p14="http://schemas.microsoft.com/office/powerpoint/2010/main" val="1660548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33DD-F04A-F54E-DDBF-43271CDC4AB4}"/>
              </a:ext>
            </a:extLst>
          </p:cNvPr>
          <p:cNvSpPr>
            <a:spLocks noGrp="1"/>
          </p:cNvSpPr>
          <p:nvPr>
            <p:ph type="ctrTitle"/>
          </p:nvPr>
        </p:nvSpPr>
        <p:spPr>
          <a:xfrm>
            <a:off x="1524000" y="2331217"/>
            <a:ext cx="9144000" cy="117874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52EB5C-5CC7-B7FD-504F-B2B5A4462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A0E656-703A-D258-FC76-3573733F477D}"/>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B18BDC9A-24FE-9A92-D690-2FBA8FE60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C515-EC06-09BC-E2A2-56D0F7283525}"/>
              </a:ext>
            </a:extLst>
          </p:cNvPr>
          <p:cNvSpPr>
            <a:spLocks noGrp="1"/>
          </p:cNvSpPr>
          <p:nvPr>
            <p:ph type="sldNum" sz="quarter" idx="12"/>
          </p:nvPr>
        </p:nvSpPr>
        <p:spPr/>
        <p:txBody>
          <a:bodyPr/>
          <a:lstStyle/>
          <a:p>
            <a:fld id="{A4EF8360-0A57-F442-8C2E-6B284DBF9B37}" type="slidenum">
              <a:rPr lang="en-US" smtClean="0"/>
              <a:t>‹#›</a:t>
            </a:fld>
            <a:endParaRPr lang="en-US"/>
          </a:p>
        </p:txBody>
      </p:sp>
      <p:pic>
        <p:nvPicPr>
          <p:cNvPr id="7" name="Picture 6">
            <a:extLst>
              <a:ext uri="{FF2B5EF4-FFF2-40B4-BE49-F238E27FC236}">
                <a16:creationId xmlns:a16="http://schemas.microsoft.com/office/drawing/2014/main" id="{6D39783A-CAD7-6671-E889-7B26F59D0117}"/>
              </a:ext>
            </a:extLst>
          </p:cNvPr>
          <p:cNvPicPr>
            <a:picLocks noChangeAspect="1"/>
          </p:cNvPicPr>
          <p:nvPr userDrawn="1"/>
        </p:nvPicPr>
        <p:blipFill rotWithShape="1">
          <a:blip r:embed="rId2"/>
          <a:srcRect t="15238" b="17362"/>
          <a:stretch/>
        </p:blipFill>
        <p:spPr>
          <a:xfrm>
            <a:off x="4804653" y="32488"/>
            <a:ext cx="2582693" cy="2252691"/>
          </a:xfrm>
          <a:prstGeom prst="rect">
            <a:avLst/>
          </a:prstGeom>
        </p:spPr>
      </p:pic>
    </p:spTree>
    <p:extLst>
      <p:ext uri="{BB962C8B-B14F-4D97-AF65-F5344CB8AC3E}">
        <p14:creationId xmlns:p14="http://schemas.microsoft.com/office/powerpoint/2010/main" val="95461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3FB5-243F-0A29-8A72-F854BA8D47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FE15D3-78D3-0E4E-DBE4-FA86B9774B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6D181-C29D-A76C-00D5-40203D36D9B1}"/>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8FEADC14-BE81-CDBC-1E0F-ED5E65ECE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F9538-64A4-452F-C4C4-1472B7D734F6}"/>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299984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4BF306-085E-D0D2-8ED8-A0422D9DFF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D7E5D2-402D-111B-C785-B8B69C942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4B862-86FF-D5F2-81A1-BDD32D3250A6}"/>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11A7B8E8-2695-FDB8-8796-3517A0456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E153F-8FF7-1AC8-1333-89D482A17CB0}"/>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344825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632BCD-D585-42E8-A6D3-3C06DC3313BD}"/>
              </a:ext>
            </a:extLst>
          </p:cNvPr>
          <p:cNvSpPr/>
          <p:nvPr userDrawn="1"/>
        </p:nvSpPr>
        <p:spPr bwMode="white">
          <a:xfrm>
            <a:off x="0" y="0"/>
            <a:ext cx="12192000" cy="685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a:extLst>
              <a:ext uri="{FF2B5EF4-FFF2-40B4-BE49-F238E27FC236}">
                <a16:creationId xmlns:a16="http://schemas.microsoft.com/office/drawing/2014/main" id="{7FEC56FF-AE50-4EFB-941E-E0B008ED65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29922" r="24420" b="6742"/>
          <a:stretch>
            <a:fillRect/>
          </a:stretch>
        </p:blipFill>
        <p:spPr>
          <a:xfrm>
            <a:off x="3600000" y="0"/>
            <a:ext cx="8592000" cy="6858000"/>
          </a:xfrm>
          <a:custGeom>
            <a:avLst/>
            <a:gdLst>
              <a:gd name="connsiteX0" fmla="*/ 0 w 8592000"/>
              <a:gd name="connsiteY0" fmla="*/ 0 h 6858000"/>
              <a:gd name="connsiteX1" fmla="*/ 8592000 w 8592000"/>
              <a:gd name="connsiteY1" fmla="*/ 0 h 6858000"/>
              <a:gd name="connsiteX2" fmla="*/ 8592000 w 8592000"/>
              <a:gd name="connsiteY2" fmla="*/ 6858000 h 6858000"/>
              <a:gd name="connsiteX3" fmla="*/ 0 w 85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92000" h="6858000">
                <a:moveTo>
                  <a:pt x="0" y="0"/>
                </a:moveTo>
                <a:lnTo>
                  <a:pt x="8592000" y="0"/>
                </a:lnTo>
                <a:lnTo>
                  <a:pt x="8592000" y="6858000"/>
                </a:lnTo>
                <a:lnTo>
                  <a:pt x="0" y="6858000"/>
                </a:lnTo>
                <a:close/>
              </a:path>
            </a:pathLst>
          </a:custGeom>
        </p:spPr>
      </p:pic>
      <p:grpSp>
        <p:nvGrpSpPr>
          <p:cNvPr id="27" name="Logo">
            <a:extLst>
              <a:ext uri="{FF2B5EF4-FFF2-40B4-BE49-F238E27FC236}">
                <a16:creationId xmlns:a16="http://schemas.microsoft.com/office/drawing/2014/main" id="{FEB7131A-3640-498A-8512-14CA3C3D2916}"/>
              </a:ext>
            </a:extLst>
          </p:cNvPr>
          <p:cNvGrpSpPr>
            <a:grpSpLocks noChangeAspect="1"/>
          </p:cNvGrpSpPr>
          <p:nvPr userDrawn="1"/>
        </p:nvGrpSpPr>
        <p:grpSpPr bwMode="white">
          <a:xfrm>
            <a:off x="539750" y="540000"/>
            <a:ext cx="1702800" cy="727238"/>
            <a:chOff x="6380216" y="4059273"/>
            <a:chExt cx="2905863" cy="1241045"/>
          </a:xfrm>
        </p:grpSpPr>
        <p:sp>
          <p:nvSpPr>
            <p:cNvPr id="28" name="Freeform: Shape 27">
              <a:extLst>
                <a:ext uri="{FF2B5EF4-FFF2-40B4-BE49-F238E27FC236}">
                  <a16:creationId xmlns:a16="http://schemas.microsoft.com/office/drawing/2014/main" id="{F63D26F1-547B-4B41-9723-EF0612B78E90}"/>
                </a:ext>
              </a:extLst>
            </p:cNvPr>
            <p:cNvSpPr/>
            <p:nvPr/>
          </p:nvSpPr>
          <p:spPr bwMode="white">
            <a:xfrm>
              <a:off x="6380216" y="4059273"/>
              <a:ext cx="2905863" cy="346936"/>
            </a:xfrm>
            <a:custGeom>
              <a:avLst/>
              <a:gdLst>
                <a:gd name="connsiteX0" fmla="*/ 0 w 2905863"/>
                <a:gd name="connsiteY0" fmla="*/ 0 h 346936"/>
                <a:gd name="connsiteX1" fmla="*/ 2905864 w 2905863"/>
                <a:gd name="connsiteY1" fmla="*/ 0 h 346936"/>
                <a:gd name="connsiteX2" fmla="*/ 2905864 w 2905863"/>
                <a:gd name="connsiteY2" fmla="*/ 346937 h 346936"/>
                <a:gd name="connsiteX3" fmla="*/ 0 w 2905863"/>
                <a:gd name="connsiteY3" fmla="*/ 346937 h 346936"/>
              </a:gdLst>
              <a:ahLst/>
              <a:cxnLst>
                <a:cxn ang="0">
                  <a:pos x="connsiteX0" y="connsiteY0"/>
                </a:cxn>
                <a:cxn ang="0">
                  <a:pos x="connsiteX1" y="connsiteY1"/>
                </a:cxn>
                <a:cxn ang="0">
                  <a:pos x="connsiteX2" y="connsiteY2"/>
                </a:cxn>
                <a:cxn ang="0">
                  <a:pos x="connsiteX3" y="connsiteY3"/>
                </a:cxn>
              </a:cxnLst>
              <a:rect l="l" t="t" r="r" b="b"/>
              <a:pathLst>
                <a:path w="2905863" h="346936">
                  <a:moveTo>
                    <a:pt x="0" y="0"/>
                  </a:moveTo>
                  <a:lnTo>
                    <a:pt x="2905864" y="0"/>
                  </a:lnTo>
                  <a:lnTo>
                    <a:pt x="2905864" y="346937"/>
                  </a:lnTo>
                  <a:lnTo>
                    <a:pt x="0" y="346937"/>
                  </a:lnTo>
                  <a:close/>
                </a:path>
              </a:pathLst>
            </a:custGeom>
            <a:solidFill>
              <a:schemeClr val="bg1"/>
            </a:solidFill>
            <a:ln w="4731"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E6BEF58-2858-4FD7-B365-BD33C9B4ABBF}"/>
                </a:ext>
              </a:extLst>
            </p:cNvPr>
            <p:cNvSpPr/>
            <p:nvPr/>
          </p:nvSpPr>
          <p:spPr bwMode="white">
            <a:xfrm>
              <a:off x="6380216" y="4521775"/>
              <a:ext cx="2905863" cy="57854"/>
            </a:xfrm>
            <a:custGeom>
              <a:avLst/>
              <a:gdLst>
                <a:gd name="connsiteX0" fmla="*/ 0 w 2905863"/>
                <a:gd name="connsiteY0" fmla="*/ 0 h 57854"/>
                <a:gd name="connsiteX1" fmla="*/ 2905864 w 2905863"/>
                <a:gd name="connsiteY1" fmla="*/ 0 h 57854"/>
                <a:gd name="connsiteX2" fmla="*/ 2905864 w 2905863"/>
                <a:gd name="connsiteY2" fmla="*/ 57854 h 57854"/>
                <a:gd name="connsiteX3" fmla="*/ 0 w 2905863"/>
                <a:gd name="connsiteY3" fmla="*/ 57854 h 57854"/>
              </a:gdLst>
              <a:ahLst/>
              <a:cxnLst>
                <a:cxn ang="0">
                  <a:pos x="connsiteX0" y="connsiteY0"/>
                </a:cxn>
                <a:cxn ang="0">
                  <a:pos x="connsiteX1" y="connsiteY1"/>
                </a:cxn>
                <a:cxn ang="0">
                  <a:pos x="connsiteX2" y="connsiteY2"/>
                </a:cxn>
                <a:cxn ang="0">
                  <a:pos x="connsiteX3" y="connsiteY3"/>
                </a:cxn>
              </a:cxnLst>
              <a:rect l="l" t="t" r="r" b="b"/>
              <a:pathLst>
                <a:path w="2905863" h="57854">
                  <a:moveTo>
                    <a:pt x="0" y="0"/>
                  </a:moveTo>
                  <a:lnTo>
                    <a:pt x="2905864" y="0"/>
                  </a:lnTo>
                  <a:lnTo>
                    <a:pt x="2905864" y="57854"/>
                  </a:lnTo>
                  <a:lnTo>
                    <a:pt x="0" y="57854"/>
                  </a:lnTo>
                  <a:close/>
                </a:path>
              </a:pathLst>
            </a:custGeom>
            <a:solidFill>
              <a:schemeClr val="bg1"/>
            </a:solidFill>
            <a:ln w="4731"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ACB4FEF-3E65-4473-98FD-06637DF17B5A}"/>
                </a:ext>
              </a:extLst>
            </p:cNvPr>
            <p:cNvSpPr/>
            <p:nvPr/>
          </p:nvSpPr>
          <p:spPr bwMode="white">
            <a:xfrm>
              <a:off x="6380216" y="4637294"/>
              <a:ext cx="2905863" cy="115566"/>
            </a:xfrm>
            <a:custGeom>
              <a:avLst/>
              <a:gdLst>
                <a:gd name="connsiteX0" fmla="*/ 0 w 2905863"/>
                <a:gd name="connsiteY0" fmla="*/ 0 h 115566"/>
                <a:gd name="connsiteX1" fmla="*/ 2905864 w 2905863"/>
                <a:gd name="connsiteY1" fmla="*/ 0 h 115566"/>
                <a:gd name="connsiteX2" fmla="*/ 2905864 w 2905863"/>
                <a:gd name="connsiteY2" fmla="*/ 115566 h 115566"/>
                <a:gd name="connsiteX3" fmla="*/ 0 w 2905863"/>
                <a:gd name="connsiteY3" fmla="*/ 115566 h 115566"/>
              </a:gdLst>
              <a:ahLst/>
              <a:cxnLst>
                <a:cxn ang="0">
                  <a:pos x="connsiteX0" y="connsiteY0"/>
                </a:cxn>
                <a:cxn ang="0">
                  <a:pos x="connsiteX1" y="connsiteY1"/>
                </a:cxn>
                <a:cxn ang="0">
                  <a:pos x="connsiteX2" y="connsiteY2"/>
                </a:cxn>
                <a:cxn ang="0">
                  <a:pos x="connsiteX3" y="connsiteY3"/>
                </a:cxn>
              </a:cxnLst>
              <a:rect l="l" t="t" r="r" b="b"/>
              <a:pathLst>
                <a:path w="2905863" h="115566">
                  <a:moveTo>
                    <a:pt x="0" y="0"/>
                  </a:moveTo>
                  <a:lnTo>
                    <a:pt x="2905864" y="0"/>
                  </a:lnTo>
                  <a:lnTo>
                    <a:pt x="2905864" y="115566"/>
                  </a:lnTo>
                  <a:lnTo>
                    <a:pt x="0" y="115566"/>
                  </a:lnTo>
                  <a:close/>
                </a:path>
              </a:pathLst>
            </a:custGeom>
            <a:solidFill>
              <a:schemeClr val="bg1"/>
            </a:solidFill>
            <a:ln w="4731"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54DF14B-8314-43CC-9550-32B284295E07}"/>
                </a:ext>
              </a:extLst>
            </p:cNvPr>
            <p:cNvSpPr/>
            <p:nvPr/>
          </p:nvSpPr>
          <p:spPr bwMode="white">
            <a:xfrm>
              <a:off x="7833598" y="4927183"/>
              <a:ext cx="392545" cy="373134"/>
            </a:xfrm>
            <a:custGeom>
              <a:avLst/>
              <a:gdLst>
                <a:gd name="connsiteX0" fmla="*/ 303984 w 392545"/>
                <a:gd name="connsiteY0" fmla="*/ 19174 h 373134"/>
                <a:gd name="connsiteX1" fmla="*/ 201992 w 392545"/>
                <a:gd name="connsiteY1" fmla="*/ 0 h 373134"/>
                <a:gd name="connsiteX2" fmla="*/ 62173 w 392545"/>
                <a:gd name="connsiteY2" fmla="*/ 0 h 373134"/>
                <a:gd name="connsiteX3" fmla="*/ 27859 w 392545"/>
                <a:gd name="connsiteY3" fmla="*/ 0 h 373134"/>
                <a:gd name="connsiteX4" fmla="*/ 0 w 392545"/>
                <a:gd name="connsiteY4" fmla="*/ 0 h 373134"/>
                <a:gd name="connsiteX5" fmla="*/ 0 w 392545"/>
                <a:gd name="connsiteY5" fmla="*/ 373135 h 373134"/>
                <a:gd name="connsiteX6" fmla="*/ 27859 w 392545"/>
                <a:gd name="connsiteY6" fmla="*/ 373135 h 373134"/>
                <a:gd name="connsiteX7" fmla="*/ 62173 w 392545"/>
                <a:gd name="connsiteY7" fmla="*/ 373135 h 373134"/>
                <a:gd name="connsiteX8" fmla="*/ 201992 w 392545"/>
                <a:gd name="connsiteY8" fmla="*/ 373135 h 373134"/>
                <a:gd name="connsiteX9" fmla="*/ 303984 w 392545"/>
                <a:gd name="connsiteY9" fmla="*/ 353961 h 373134"/>
                <a:gd name="connsiteX10" fmla="*/ 369670 w 392545"/>
                <a:gd name="connsiteY10" fmla="*/ 296249 h 373134"/>
                <a:gd name="connsiteX11" fmla="*/ 392546 w 392545"/>
                <a:gd name="connsiteY11" fmla="*/ 199477 h 373134"/>
                <a:gd name="connsiteX12" fmla="*/ 392546 w 392545"/>
                <a:gd name="connsiteY12" fmla="*/ 173611 h 373134"/>
                <a:gd name="connsiteX13" fmla="*/ 369670 w 392545"/>
                <a:gd name="connsiteY13" fmla="*/ 76839 h 373134"/>
                <a:gd name="connsiteX14" fmla="*/ 303984 w 392545"/>
                <a:gd name="connsiteY14" fmla="*/ 19174 h 373134"/>
                <a:gd name="connsiteX15" fmla="*/ 331369 w 392545"/>
                <a:gd name="connsiteY15" fmla="*/ 197531 h 373134"/>
                <a:gd name="connsiteX16" fmla="*/ 299048 w 392545"/>
                <a:gd name="connsiteY16" fmla="*/ 287563 h 373134"/>
                <a:gd name="connsiteX17" fmla="*/ 202514 w 392545"/>
                <a:gd name="connsiteY17" fmla="*/ 316894 h 373134"/>
                <a:gd name="connsiteX18" fmla="*/ 62221 w 392545"/>
                <a:gd name="connsiteY18" fmla="*/ 316894 h 373134"/>
                <a:gd name="connsiteX19" fmla="*/ 62221 w 392545"/>
                <a:gd name="connsiteY19" fmla="*/ 56193 h 373134"/>
                <a:gd name="connsiteX20" fmla="*/ 202514 w 392545"/>
                <a:gd name="connsiteY20" fmla="*/ 56193 h 373134"/>
                <a:gd name="connsiteX21" fmla="*/ 299048 w 392545"/>
                <a:gd name="connsiteY21" fmla="*/ 84812 h 373134"/>
                <a:gd name="connsiteX22" fmla="*/ 331369 w 392545"/>
                <a:gd name="connsiteY22" fmla="*/ 175604 h 373134"/>
                <a:gd name="connsiteX23" fmla="*/ 331369 w 392545"/>
                <a:gd name="connsiteY23" fmla="*/ 197531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2545" h="373134">
                  <a:moveTo>
                    <a:pt x="303984" y="19174"/>
                  </a:moveTo>
                  <a:cubicBezTo>
                    <a:pt x="275461" y="6407"/>
                    <a:pt x="241479" y="0"/>
                    <a:pt x="201992" y="0"/>
                  </a:cubicBezTo>
                  <a:lnTo>
                    <a:pt x="62173" y="0"/>
                  </a:lnTo>
                  <a:lnTo>
                    <a:pt x="27859" y="0"/>
                  </a:lnTo>
                  <a:lnTo>
                    <a:pt x="0" y="0"/>
                  </a:lnTo>
                  <a:lnTo>
                    <a:pt x="0" y="373135"/>
                  </a:lnTo>
                  <a:lnTo>
                    <a:pt x="27859" y="373135"/>
                  </a:lnTo>
                  <a:lnTo>
                    <a:pt x="62173" y="373135"/>
                  </a:lnTo>
                  <a:lnTo>
                    <a:pt x="201992" y="373135"/>
                  </a:lnTo>
                  <a:cubicBezTo>
                    <a:pt x="241479" y="373135"/>
                    <a:pt x="275461" y="366728"/>
                    <a:pt x="303984" y="353961"/>
                  </a:cubicBezTo>
                  <a:cubicBezTo>
                    <a:pt x="332508" y="341194"/>
                    <a:pt x="354387" y="321972"/>
                    <a:pt x="369670" y="296249"/>
                  </a:cubicBezTo>
                  <a:cubicBezTo>
                    <a:pt x="384904" y="270525"/>
                    <a:pt x="392546" y="238299"/>
                    <a:pt x="392546" y="199477"/>
                  </a:cubicBezTo>
                  <a:lnTo>
                    <a:pt x="392546" y="173611"/>
                  </a:lnTo>
                  <a:cubicBezTo>
                    <a:pt x="392546" y="134788"/>
                    <a:pt x="384904" y="102562"/>
                    <a:pt x="369670" y="76839"/>
                  </a:cubicBezTo>
                  <a:cubicBezTo>
                    <a:pt x="354387" y="51162"/>
                    <a:pt x="332508" y="31941"/>
                    <a:pt x="303984" y="19174"/>
                  </a:cubicBezTo>
                  <a:close/>
                  <a:moveTo>
                    <a:pt x="331369" y="197531"/>
                  </a:moveTo>
                  <a:cubicBezTo>
                    <a:pt x="331369" y="238015"/>
                    <a:pt x="320596" y="268010"/>
                    <a:pt x="299048" y="287563"/>
                  </a:cubicBezTo>
                  <a:cubicBezTo>
                    <a:pt x="277502" y="307117"/>
                    <a:pt x="245323" y="316894"/>
                    <a:pt x="202514" y="316894"/>
                  </a:cubicBezTo>
                  <a:lnTo>
                    <a:pt x="62221" y="316894"/>
                  </a:lnTo>
                  <a:lnTo>
                    <a:pt x="62221" y="56193"/>
                  </a:lnTo>
                  <a:lnTo>
                    <a:pt x="202514" y="56193"/>
                  </a:lnTo>
                  <a:cubicBezTo>
                    <a:pt x="245323" y="56193"/>
                    <a:pt x="277454" y="65733"/>
                    <a:pt x="299048" y="84812"/>
                  </a:cubicBezTo>
                  <a:cubicBezTo>
                    <a:pt x="320596" y="103891"/>
                    <a:pt x="331369" y="134171"/>
                    <a:pt x="331369" y="175604"/>
                  </a:cubicBezTo>
                  <a:lnTo>
                    <a:pt x="331369" y="197531"/>
                  </a:lnTo>
                  <a:close/>
                </a:path>
              </a:pathLst>
            </a:custGeom>
            <a:solidFill>
              <a:schemeClr val="bg1"/>
            </a:solidFill>
            <a:ln w="4731"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AAD1000-04BD-4E8C-88FE-2D68653EDFD9}"/>
                </a:ext>
              </a:extLst>
            </p:cNvPr>
            <p:cNvSpPr/>
            <p:nvPr/>
          </p:nvSpPr>
          <p:spPr bwMode="white">
            <a:xfrm>
              <a:off x="8344036" y="4927183"/>
              <a:ext cx="410485" cy="373134"/>
            </a:xfrm>
            <a:custGeom>
              <a:avLst/>
              <a:gdLst>
                <a:gd name="connsiteX0" fmla="*/ 349262 w 410485"/>
                <a:gd name="connsiteY0" fmla="*/ 291598 h 373134"/>
                <a:gd name="connsiteX1" fmla="*/ 60702 w 410485"/>
                <a:gd name="connsiteY1" fmla="*/ 0 h 373134"/>
                <a:gd name="connsiteX2" fmla="*/ 26388 w 410485"/>
                <a:gd name="connsiteY2" fmla="*/ 0 h 373134"/>
                <a:gd name="connsiteX3" fmla="*/ 0 w 410485"/>
                <a:gd name="connsiteY3" fmla="*/ 0 h 373134"/>
                <a:gd name="connsiteX4" fmla="*/ 0 w 410485"/>
                <a:gd name="connsiteY4" fmla="*/ 373135 h 373134"/>
                <a:gd name="connsiteX5" fmla="*/ 60702 w 410485"/>
                <a:gd name="connsiteY5" fmla="*/ 373135 h 373134"/>
                <a:gd name="connsiteX6" fmla="*/ 60702 w 410485"/>
                <a:gd name="connsiteY6" fmla="*/ 81917 h 373134"/>
                <a:gd name="connsiteX7" fmla="*/ 349262 w 410485"/>
                <a:gd name="connsiteY7" fmla="*/ 373135 h 373134"/>
                <a:gd name="connsiteX8" fmla="*/ 410486 w 410485"/>
                <a:gd name="connsiteY8" fmla="*/ 373135 h 373134"/>
                <a:gd name="connsiteX9" fmla="*/ 410486 w 410485"/>
                <a:gd name="connsiteY9" fmla="*/ 0 h 373134"/>
                <a:gd name="connsiteX10" fmla="*/ 349262 w 410485"/>
                <a:gd name="connsiteY10"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0485" h="373134">
                  <a:moveTo>
                    <a:pt x="349262" y="291598"/>
                  </a:moveTo>
                  <a:lnTo>
                    <a:pt x="60702" y="0"/>
                  </a:lnTo>
                  <a:lnTo>
                    <a:pt x="26388" y="0"/>
                  </a:lnTo>
                  <a:lnTo>
                    <a:pt x="0" y="0"/>
                  </a:lnTo>
                  <a:lnTo>
                    <a:pt x="0" y="373135"/>
                  </a:lnTo>
                  <a:lnTo>
                    <a:pt x="60702" y="373135"/>
                  </a:lnTo>
                  <a:lnTo>
                    <a:pt x="60702" y="81917"/>
                  </a:lnTo>
                  <a:lnTo>
                    <a:pt x="349262" y="373135"/>
                  </a:lnTo>
                  <a:lnTo>
                    <a:pt x="410486" y="373135"/>
                  </a:lnTo>
                  <a:lnTo>
                    <a:pt x="410486" y="0"/>
                  </a:lnTo>
                  <a:lnTo>
                    <a:pt x="349262" y="0"/>
                  </a:lnTo>
                  <a:close/>
                </a:path>
              </a:pathLst>
            </a:custGeom>
            <a:solidFill>
              <a:schemeClr val="bg1"/>
            </a:solidFill>
            <a:ln w="4731"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E3E06DF-69BA-40E0-83B4-306829A187BB}"/>
                </a:ext>
              </a:extLst>
            </p:cNvPr>
            <p:cNvSpPr/>
            <p:nvPr/>
          </p:nvSpPr>
          <p:spPr bwMode="white">
            <a:xfrm>
              <a:off x="8863965" y="4927183"/>
              <a:ext cx="421876" cy="373134"/>
            </a:xfrm>
            <a:custGeom>
              <a:avLst/>
              <a:gdLst>
                <a:gd name="connsiteX0" fmla="*/ 355716 w 421876"/>
                <a:gd name="connsiteY0" fmla="*/ 0 h 373134"/>
                <a:gd name="connsiteX1" fmla="*/ 212955 w 421876"/>
                <a:gd name="connsiteY1" fmla="*/ 291598 h 373134"/>
                <a:gd name="connsiteX2" fmla="*/ 70146 w 421876"/>
                <a:gd name="connsiteY2" fmla="*/ 0 h 373134"/>
                <a:gd name="connsiteX3" fmla="*/ 0 w 421876"/>
                <a:gd name="connsiteY3" fmla="*/ 0 h 373134"/>
                <a:gd name="connsiteX4" fmla="*/ 187042 w 421876"/>
                <a:gd name="connsiteY4" fmla="*/ 373135 h 373134"/>
                <a:gd name="connsiteX5" fmla="*/ 235309 w 421876"/>
                <a:gd name="connsiteY5" fmla="*/ 373135 h 373134"/>
                <a:gd name="connsiteX6" fmla="*/ 421876 w 421876"/>
                <a:gd name="connsiteY6" fmla="*/ 0 h 37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876" h="373134">
                  <a:moveTo>
                    <a:pt x="355716" y="0"/>
                  </a:moveTo>
                  <a:lnTo>
                    <a:pt x="212955" y="291598"/>
                  </a:lnTo>
                  <a:lnTo>
                    <a:pt x="70146" y="0"/>
                  </a:lnTo>
                  <a:lnTo>
                    <a:pt x="0" y="0"/>
                  </a:lnTo>
                  <a:lnTo>
                    <a:pt x="187042" y="373135"/>
                  </a:lnTo>
                  <a:lnTo>
                    <a:pt x="235309" y="373135"/>
                  </a:lnTo>
                  <a:lnTo>
                    <a:pt x="421876" y="0"/>
                  </a:lnTo>
                  <a:close/>
                </a:path>
              </a:pathLst>
            </a:custGeom>
            <a:solidFill>
              <a:schemeClr val="bg1"/>
            </a:solidFill>
            <a:ln w="4731" cap="flat">
              <a:noFill/>
              <a:prstDash val="solid"/>
              <a:miter/>
            </a:ln>
          </p:spPr>
          <p:txBody>
            <a:bodyPr rtlCol="0" anchor="ctr"/>
            <a:lstStyle/>
            <a:p>
              <a:endParaRPr lang="en-GB"/>
            </a:p>
          </p:txBody>
        </p:sp>
      </p:grpSp>
      <p:pic>
        <p:nvPicPr>
          <p:cNvPr id="41" name="TAGLINE WHITE">
            <a:extLst>
              <a:ext uri="{FF2B5EF4-FFF2-40B4-BE49-F238E27FC236}">
                <a16:creationId xmlns:a16="http://schemas.microsoft.com/office/drawing/2014/main" id="{377104A8-79D3-4EC7-8FA7-FC40F808717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50400" y="539750"/>
            <a:ext cx="1702800" cy="110651"/>
          </a:xfrm>
          <a:prstGeom prst="rect">
            <a:avLst/>
          </a:prstGeom>
        </p:spPr>
      </p:pic>
      <p:sp>
        <p:nvSpPr>
          <p:cNvPr id="2" name="Title 1"/>
          <p:cNvSpPr>
            <a:spLocks noGrp="1"/>
          </p:cNvSpPr>
          <p:nvPr>
            <p:ph type="ctrTitle" hasCustomPrompt="1"/>
          </p:nvPr>
        </p:nvSpPr>
        <p:spPr>
          <a:xfrm>
            <a:off x="539751" y="1730375"/>
            <a:ext cx="8290798" cy="2985625"/>
          </a:xfrm>
        </p:spPr>
        <p:txBody>
          <a:bodyPr anchor="b" anchorCtr="0">
            <a:noAutofit/>
          </a:bodyPr>
          <a:lstStyle>
            <a:lvl1pPr>
              <a:lnSpc>
                <a:spcPct val="83000"/>
              </a:lnSpc>
              <a:defRPr sz="6000">
                <a:solidFill>
                  <a:schemeClr val="bg1"/>
                </a:solidFill>
              </a:defRPr>
            </a:lvl1pPr>
          </a:lstStyle>
          <a:p>
            <a:r>
              <a:rPr lang="en-GB"/>
              <a:t>Click to add title</a:t>
            </a:r>
          </a:p>
        </p:txBody>
      </p:sp>
      <p:sp>
        <p:nvSpPr>
          <p:cNvPr id="31" name="Subtitle 2"/>
          <p:cNvSpPr>
            <a:spLocks noGrp="1"/>
          </p:cNvSpPr>
          <p:nvPr>
            <p:ph type="subTitle" idx="1" hasCustomPrompt="1"/>
          </p:nvPr>
        </p:nvSpPr>
        <p:spPr>
          <a:xfrm>
            <a:off x="540000" y="4946400"/>
            <a:ext cx="8290798" cy="648072"/>
          </a:xfrm>
        </p:spPr>
        <p:txBody>
          <a:bodyPr/>
          <a:lstStyle>
            <a:lvl1pPr marL="0" indent="0" algn="l" defTabSz="914400" rtl="0" eaLnBrk="1" latinLnBrk="0" hangingPunct="1">
              <a:lnSpc>
                <a:spcPct val="83000"/>
              </a:lnSpc>
              <a:spcBef>
                <a:spcPts val="0"/>
              </a:spcBef>
              <a:buNone/>
              <a:defRPr lang="en-US" sz="20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4" name="Text Placeholder 3">
            <a:extLst>
              <a:ext uri="{FF2B5EF4-FFF2-40B4-BE49-F238E27FC236}">
                <a16:creationId xmlns:a16="http://schemas.microsoft.com/office/drawing/2014/main" id="{2B2D590D-63DF-49A5-B495-2B2E9EA7D2AA}"/>
              </a:ext>
            </a:extLst>
          </p:cNvPr>
          <p:cNvSpPr>
            <a:spLocks noGrp="1"/>
          </p:cNvSpPr>
          <p:nvPr>
            <p:ph type="body" sz="quarter" idx="18" hasCustomPrompt="1"/>
          </p:nvPr>
        </p:nvSpPr>
        <p:spPr>
          <a:xfrm>
            <a:off x="539748" y="5768975"/>
            <a:ext cx="8291049" cy="277813"/>
          </a:xfrm>
        </p:spPr>
        <p:txBody>
          <a:bodyPr anchor="b" anchorCtr="0"/>
          <a:lstStyle>
            <a:lvl1pPr marL="0" indent="0">
              <a:lnSpc>
                <a:spcPct val="83000"/>
              </a:lnSpc>
              <a:spcBef>
                <a:spcPts val="0"/>
              </a:spcBef>
              <a:buNone/>
              <a:tabLst/>
              <a:defRPr sz="1400" b="0">
                <a:solidFill>
                  <a:schemeClr val="bg1"/>
                </a:solidFill>
              </a:defRPr>
            </a:lvl1pPr>
            <a:lvl2pPr marL="0" indent="0">
              <a:lnSpc>
                <a:spcPct val="83000"/>
              </a:lnSpc>
              <a:spcBef>
                <a:spcPts val="0"/>
              </a:spcBef>
              <a:buNone/>
              <a:tabLst/>
              <a:defRPr sz="1400" b="0"/>
            </a:lvl2pPr>
            <a:lvl3pPr marL="0" indent="0">
              <a:lnSpc>
                <a:spcPct val="83000"/>
              </a:lnSpc>
              <a:spcBef>
                <a:spcPts val="0"/>
              </a:spcBef>
              <a:buNone/>
              <a:tabLst/>
              <a:defRPr sz="1400" b="0"/>
            </a:lvl3pPr>
            <a:lvl4pPr marL="0" indent="0">
              <a:lnSpc>
                <a:spcPct val="83000"/>
              </a:lnSpc>
              <a:spcBef>
                <a:spcPts val="0"/>
              </a:spcBef>
              <a:buNone/>
              <a:tabLst/>
              <a:defRPr sz="1400" b="0"/>
            </a:lvl4pPr>
            <a:lvl5pPr marL="0" indent="0">
              <a:lnSpc>
                <a:spcPct val="83000"/>
              </a:lnSpc>
              <a:spcBef>
                <a:spcPts val="0"/>
              </a:spcBef>
              <a:buNone/>
              <a:tabLst/>
              <a:defRPr sz="1400" b="0"/>
            </a:lvl5pPr>
          </a:lstStyle>
          <a:p>
            <a:pPr lvl="0"/>
            <a:r>
              <a:rPr lang="en-GB"/>
              <a:t>Click to add name, title etc..</a:t>
            </a:r>
          </a:p>
        </p:txBody>
      </p:sp>
      <p:sp>
        <p:nvSpPr>
          <p:cNvPr id="13" name="Date Placeholder 12"/>
          <p:cNvSpPr>
            <a:spLocks noGrp="1"/>
          </p:cNvSpPr>
          <p:nvPr>
            <p:ph type="dt" sz="half" idx="15"/>
          </p:nvPr>
        </p:nvSpPr>
        <p:spPr>
          <a:xfrm>
            <a:off x="0" y="6858000"/>
            <a:ext cx="0" cy="0"/>
          </a:xfrm>
        </p:spPr>
        <p:txBody>
          <a:bodyPr/>
          <a:lstStyle>
            <a:lvl1pPr>
              <a:defRPr>
                <a:solidFill>
                  <a:schemeClr val="bg1"/>
                </a:solidFill>
              </a:defRPr>
            </a:lvl1pPr>
          </a:lstStyle>
          <a:p>
            <a:endParaRPr lang="en-GB"/>
          </a:p>
        </p:txBody>
      </p:sp>
      <p:sp>
        <p:nvSpPr>
          <p:cNvPr id="24" name="Footer Placeholder 23"/>
          <p:cNvSpPr>
            <a:spLocks noGrp="1"/>
          </p:cNvSpPr>
          <p:nvPr>
            <p:ph type="ftr" sz="quarter" idx="16"/>
          </p:nvPr>
        </p:nvSpPr>
        <p:spPr>
          <a:xfrm>
            <a:off x="0" y="6858000"/>
            <a:ext cx="0" cy="0"/>
          </a:xfrm>
        </p:spPr>
        <p:txBody>
          <a:bodyPr/>
          <a:lstStyle>
            <a:lvl1pPr>
              <a:defRPr sz="100">
                <a:noFill/>
              </a:defRPr>
            </a:lvl1pPr>
          </a:lstStyle>
          <a:p>
            <a:endParaRPr lang="en-GB">
              <a:noFill/>
            </a:endParaRPr>
          </a:p>
        </p:txBody>
      </p:sp>
      <p:sp>
        <p:nvSpPr>
          <p:cNvPr id="25" name="Slide Number Placeholder 24"/>
          <p:cNvSpPr>
            <a:spLocks noGrp="1"/>
          </p:cNvSpPr>
          <p:nvPr>
            <p:ph type="sldNum" sz="quarter" idx="17"/>
          </p:nvPr>
        </p:nvSpPr>
        <p:spPr>
          <a:xfrm>
            <a:off x="0" y="6858000"/>
            <a:ext cx="0" cy="0"/>
          </a:xfrm>
        </p:spPr>
        <p:txBody>
          <a:bodyPr/>
          <a:lstStyle>
            <a:lvl1pPr>
              <a:defRPr sz="100">
                <a:noFill/>
              </a:defRPr>
            </a:lvl1pPr>
          </a:lstStyle>
          <a:p>
            <a:fld id="{5BA07366-CB75-4AA8-9E5B-928B849F427C}" type="slidenum">
              <a:rPr lang="en-GB" smtClean="0"/>
              <a:pPr/>
              <a:t>‹#›</a:t>
            </a:fld>
            <a:endParaRPr lang="en-GB" sz="100"/>
          </a:p>
        </p:txBody>
      </p:sp>
      <p:sp>
        <p:nvSpPr>
          <p:cNvPr id="40" name="SD_FLD_DocumentDate">
            <a:extLst>
              <a:ext uri="{FF2B5EF4-FFF2-40B4-BE49-F238E27FC236}">
                <a16:creationId xmlns:a16="http://schemas.microsoft.com/office/drawing/2014/main" id="{1DB9ED39-CFDE-4196-AB07-F0AC0AB1579B}"/>
              </a:ext>
            </a:extLst>
          </p:cNvPr>
          <p:cNvSpPr txBox="1">
            <a:spLocks noChangeArrowheads="1"/>
          </p:cNvSpPr>
          <p:nvPr userDrawn="1"/>
        </p:nvSpPr>
        <p:spPr bwMode="auto">
          <a:xfrm>
            <a:off x="540001" y="6161675"/>
            <a:ext cx="8290796" cy="18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lnSpc>
                <a:spcPct val="83000"/>
              </a:lnSpc>
              <a:spcBef>
                <a:spcPts val="0"/>
              </a:spcBef>
            </a:pPr>
            <a:r>
              <a:rPr lang="en-GB" altLang="ja-JP" sz="1400" cap="none" baseline="0">
                <a:solidFill>
                  <a:schemeClr val="bg1"/>
                </a:solidFill>
                <a:ea typeface="ＭＳ Ｐゴシック" charset="-128"/>
                <a:cs typeface="Arial" charset="0"/>
              </a:rPr>
              <a:t>August 14 2023</a:t>
            </a:r>
          </a:p>
        </p:txBody>
      </p:sp>
      <p:sp>
        <p:nvSpPr>
          <p:cNvPr id="29" name="_SD_FLD_DocumentNumber"/>
          <p:cNvSpPr txBox="1">
            <a:spLocks noChangeArrowheads="1"/>
          </p:cNvSpPr>
          <p:nvPr userDrawn="1"/>
        </p:nvSpPr>
        <p:spPr bwMode="auto">
          <a:xfrm>
            <a:off x="540001" y="6440400"/>
            <a:ext cx="1701550" cy="15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l">
              <a:spcBef>
                <a:spcPts val="0"/>
              </a:spcBef>
            </a:pPr>
            <a:endParaRPr lang="en-GB" altLang="ja-JP" sz="700">
              <a:solidFill>
                <a:schemeClr val="bg1"/>
              </a:solidFill>
              <a:ea typeface="ＭＳ Ｐゴシック" charset="-128"/>
              <a:cs typeface="Arial" charset="0"/>
            </a:endParaRPr>
          </a:p>
        </p:txBody>
      </p:sp>
      <p:sp>
        <p:nvSpPr>
          <p:cNvPr id="22" name="SD_FLD_Draft" hidden="1">
            <a:extLst>
              <a:ext uri="{FF2B5EF4-FFF2-40B4-BE49-F238E27FC236}">
                <a16:creationId xmlns:a16="http://schemas.microsoft.com/office/drawing/2014/main" id="{B540F12F-7F36-4021-A362-D466EDB92366}"/>
              </a:ext>
            </a:extLst>
          </p:cNvPr>
          <p:cNvSpPr txBox="1">
            <a:spLocks noChangeArrowheads="1"/>
          </p:cNvSpPr>
          <p:nvPr userDrawn="1"/>
        </p:nvSpPr>
        <p:spPr bwMode="auto">
          <a:xfrm>
            <a:off x="5243513" y="6232324"/>
            <a:ext cx="1700337" cy="2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0" rIns="0" bIns="0" anchor="t" anchorCtr="0"/>
          <a:lstStyle/>
          <a:p>
            <a:pPr algn="ctr">
              <a:lnSpc>
                <a:spcPct val="83000"/>
              </a:lnSpc>
              <a:spcBef>
                <a:spcPts val="0"/>
              </a:spcBef>
            </a:pPr>
            <a:r>
              <a:rPr lang="en-GB" altLang="ja-JP" sz="1600" b="0" cap="all" baseline="0">
                <a:solidFill>
                  <a:srgbClr val="C4262E"/>
                </a:solidFill>
                <a:ea typeface="ＭＳ Ｐゴシック" charset="-128"/>
                <a:cs typeface="Arial" charset="0"/>
              </a:rPr>
              <a:t>DRAFT</a:t>
            </a:r>
          </a:p>
        </p:txBody>
      </p:sp>
      <p:sp>
        <p:nvSpPr>
          <p:cNvPr id="23" name="SD_FLD_Confidentiality">
            <a:extLst>
              <a:ext uri="{FF2B5EF4-FFF2-40B4-BE49-F238E27FC236}">
                <a16:creationId xmlns:a16="http://schemas.microsoft.com/office/drawing/2014/main" id="{3A818D00-8E4C-41C4-8292-4942AE5E1645}"/>
              </a:ext>
            </a:extLst>
          </p:cNvPr>
          <p:cNvSpPr/>
          <p:nvPr userDrawn="1"/>
        </p:nvSpPr>
        <p:spPr>
          <a:xfrm>
            <a:off x="7131600" y="6440400"/>
            <a:ext cx="2440800" cy="15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algn="ctr" defTabSz="914400" rtl="0" eaLnBrk="1" latinLnBrk="0" hangingPunct="1">
              <a:lnSpc>
                <a:spcPct val="100000"/>
              </a:lnSpc>
              <a:spcBef>
                <a:spcPts val="0"/>
              </a:spcBef>
            </a:pPr>
            <a:endParaRPr lang="en-GB" sz="700" b="0" kern="1200" cap="all" baseline="0">
              <a:solidFill>
                <a:schemeClr val="bg1"/>
              </a:solidFill>
              <a:latin typeface="+mn-lt"/>
              <a:ea typeface="+mn-ea"/>
              <a:cs typeface="+mn-cs"/>
            </a:endParaRPr>
          </a:p>
        </p:txBody>
      </p:sp>
    </p:spTree>
    <p:extLst>
      <p:ext uri="{BB962C8B-B14F-4D97-AF65-F5344CB8AC3E}">
        <p14:creationId xmlns:p14="http://schemas.microsoft.com/office/powerpoint/2010/main" val="84366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5667-D65E-B82F-507E-6207014FD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F76BA-9326-9682-94C8-4F50092ACD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E3654-135D-71D4-43A5-F71E0461A1FD}"/>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5546D9DC-DC4B-6E5F-CDAD-0AA00044F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DCD5E-EBD4-4058-C870-D973A9849017}"/>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3890446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1C8B-1933-B5BF-634F-64533387D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0AD464-BDF6-BE6F-2976-7B53007861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575CB5-787B-258E-F13C-42C43F4713D0}"/>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31A1EC4C-711C-FED4-552F-5B3C239AE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C84A9-C63C-59FC-33B4-E2CB5C957CDF}"/>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73420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46A1-E78E-896F-2FDE-DF36E0EF52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BC4A7C-A12D-6BBD-5B60-26CD1E4D8E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E73419-A135-8CCF-1941-68B55F83B1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CD9437-0167-937B-3F53-A11BAC8BD92B}"/>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6" name="Footer Placeholder 5">
            <a:extLst>
              <a:ext uri="{FF2B5EF4-FFF2-40B4-BE49-F238E27FC236}">
                <a16:creationId xmlns:a16="http://schemas.microsoft.com/office/drawing/2014/main" id="{015C25E7-D98F-6A89-0D6D-E6107D74A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6F630-A88D-C451-39C5-3FD25CCA697E}"/>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412091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4EB1-FB91-CA61-9D85-3B6F59E875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1AEC8-8FFA-A14C-0BA7-090C802F8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7F01C-8B97-714A-A989-178C4FBE17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9A7619-021F-B741-A1B4-8DD5AA3125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254B1-F885-053D-2911-9DCFB4AAFD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E76352-6571-D193-F2C5-C847A7C8C48E}"/>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8" name="Footer Placeholder 7">
            <a:extLst>
              <a:ext uri="{FF2B5EF4-FFF2-40B4-BE49-F238E27FC236}">
                <a16:creationId xmlns:a16="http://schemas.microsoft.com/office/drawing/2014/main" id="{212A45A7-27D9-065F-8BF0-9875E9541E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2CC91-C407-DFF7-1497-27D77D0FFBD1}"/>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2708207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4C23-28E5-D60D-F390-C01BD9F3D4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9D39D-526D-AEB4-34C6-14DB08D74A5A}"/>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4" name="Footer Placeholder 3">
            <a:extLst>
              <a:ext uri="{FF2B5EF4-FFF2-40B4-BE49-F238E27FC236}">
                <a16:creationId xmlns:a16="http://schemas.microsoft.com/office/drawing/2014/main" id="{B149C9D2-8B84-2B1A-6487-4FD6C1CFE1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B89CBD-E565-6634-6DCB-80B635DF747F}"/>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41744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26D754-8CDF-6E7F-DBE7-804F18FE6161}"/>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3" name="Footer Placeholder 2">
            <a:extLst>
              <a:ext uri="{FF2B5EF4-FFF2-40B4-BE49-F238E27FC236}">
                <a16:creationId xmlns:a16="http://schemas.microsoft.com/office/drawing/2014/main" id="{4B89DB49-524A-36B9-CCCE-2032F8244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80D406-6504-9111-C399-6E7A85AC026C}"/>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412554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4198-F729-AAD1-9550-56314ABF8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B35D9F-E1D0-D743-E637-7D5A885443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253244-1D90-023E-2427-F2E08119E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3C678D-8248-60A4-9088-ACAFC71C8559}"/>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6" name="Footer Placeholder 5">
            <a:extLst>
              <a:ext uri="{FF2B5EF4-FFF2-40B4-BE49-F238E27FC236}">
                <a16:creationId xmlns:a16="http://schemas.microsoft.com/office/drawing/2014/main" id="{466236E4-9EC0-DF70-BC51-D57A7AEBE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B03E8B-6B5D-0C41-D0B3-814C8600D6A8}"/>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24308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1FE9-1765-E2D2-22C0-A5845131D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873DDE-CC41-8D26-8FC8-CA47DE6F3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E96CFB-9AE0-94BF-B412-2C034D31C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C7A1C8-34B4-93E0-2FDB-A7827D88DCE4}"/>
              </a:ext>
            </a:extLst>
          </p:cNvPr>
          <p:cNvSpPr>
            <a:spLocks noGrp="1"/>
          </p:cNvSpPr>
          <p:nvPr>
            <p:ph type="dt" sz="half" idx="10"/>
          </p:nvPr>
        </p:nvSpPr>
        <p:spPr/>
        <p:txBody>
          <a:bodyPr/>
          <a:lstStyle/>
          <a:p>
            <a:fld id="{450AFD09-CCF2-1845-8C0B-161FF13C4B6A}" type="datetimeFigureOut">
              <a:rPr lang="en-US" smtClean="0"/>
              <a:t>4/29/2024</a:t>
            </a:fld>
            <a:endParaRPr lang="en-US"/>
          </a:p>
        </p:txBody>
      </p:sp>
      <p:sp>
        <p:nvSpPr>
          <p:cNvPr id="6" name="Footer Placeholder 5">
            <a:extLst>
              <a:ext uri="{FF2B5EF4-FFF2-40B4-BE49-F238E27FC236}">
                <a16:creationId xmlns:a16="http://schemas.microsoft.com/office/drawing/2014/main" id="{866A71E8-5772-C951-9ECB-FAE6C88417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9F725-6E00-B0E8-64C7-3693B1F78BDA}"/>
              </a:ext>
            </a:extLst>
          </p:cNvPr>
          <p:cNvSpPr>
            <a:spLocks noGrp="1"/>
          </p:cNvSpPr>
          <p:nvPr>
            <p:ph type="sldNum" sz="quarter" idx="12"/>
          </p:nvPr>
        </p:nvSpPr>
        <p:spPr/>
        <p:txBody>
          <a:bodyPr/>
          <a:lstStyle/>
          <a:p>
            <a:fld id="{A4EF8360-0A57-F442-8C2E-6B284DBF9B37}" type="slidenum">
              <a:rPr lang="en-US" smtClean="0"/>
              <a:t>‹#›</a:t>
            </a:fld>
            <a:endParaRPr lang="en-US"/>
          </a:p>
        </p:txBody>
      </p:sp>
    </p:spTree>
    <p:extLst>
      <p:ext uri="{BB962C8B-B14F-4D97-AF65-F5344CB8AC3E}">
        <p14:creationId xmlns:p14="http://schemas.microsoft.com/office/powerpoint/2010/main" val="19785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BF502-3637-778F-647B-50A6017EAC44}"/>
              </a:ext>
            </a:extLst>
          </p:cNvPr>
          <p:cNvSpPr>
            <a:spLocks noGrp="1"/>
          </p:cNvSpPr>
          <p:nvPr>
            <p:ph type="title"/>
          </p:nvPr>
        </p:nvSpPr>
        <p:spPr>
          <a:xfrm>
            <a:off x="838200" y="365125"/>
            <a:ext cx="92905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2BE58AF-38D7-94A3-4A1B-13D669CC5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34AA39F-495D-C7E5-DDDB-A256CBB69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0AFD09-CCF2-1845-8C0B-161FF13C4B6A}" type="datetimeFigureOut">
              <a:rPr lang="en-US" smtClean="0"/>
              <a:t>4/29/2024</a:t>
            </a:fld>
            <a:endParaRPr lang="en-US"/>
          </a:p>
        </p:txBody>
      </p:sp>
      <p:sp>
        <p:nvSpPr>
          <p:cNvPr id="5" name="Footer Placeholder 4">
            <a:extLst>
              <a:ext uri="{FF2B5EF4-FFF2-40B4-BE49-F238E27FC236}">
                <a16:creationId xmlns:a16="http://schemas.microsoft.com/office/drawing/2014/main" id="{20CC30F4-19FF-F67B-5A38-0DF119C88C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40A08F-A48D-11F5-47C6-FA58888AE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EF8360-0A57-F442-8C2E-6B284DBF9B37}" type="slidenum">
              <a:rPr lang="en-US" smtClean="0"/>
              <a:t>‹#›</a:t>
            </a:fld>
            <a:endParaRPr lang="en-US"/>
          </a:p>
        </p:txBody>
      </p:sp>
      <p:pic>
        <p:nvPicPr>
          <p:cNvPr id="9" name="Picture 8">
            <a:extLst>
              <a:ext uri="{FF2B5EF4-FFF2-40B4-BE49-F238E27FC236}">
                <a16:creationId xmlns:a16="http://schemas.microsoft.com/office/drawing/2014/main" id="{97AF2D03-C03F-BE02-A49E-17B7F9C6A3E6}"/>
              </a:ext>
            </a:extLst>
          </p:cNvPr>
          <p:cNvPicPr>
            <a:picLocks noChangeAspect="1"/>
          </p:cNvPicPr>
          <p:nvPr userDrawn="1"/>
        </p:nvPicPr>
        <p:blipFill rotWithShape="1">
          <a:blip r:embed="rId14"/>
          <a:srcRect t="15238" b="17362"/>
          <a:stretch/>
        </p:blipFill>
        <p:spPr>
          <a:xfrm>
            <a:off x="10383571" y="209324"/>
            <a:ext cx="1674452" cy="1460500"/>
          </a:xfrm>
          <a:prstGeom prst="rect">
            <a:avLst/>
          </a:prstGeom>
        </p:spPr>
      </p:pic>
    </p:spTree>
    <p:extLst>
      <p:ext uri="{BB962C8B-B14F-4D97-AF65-F5344CB8AC3E}">
        <p14:creationId xmlns:p14="http://schemas.microsoft.com/office/powerpoint/2010/main" val="457835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DA2B1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ov"/><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NBXW49If0V4?feature=oembed"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video" Target="NULL" TargetMode="External"/><Relationship Id="rId7" Type="http://schemas.openxmlformats.org/officeDocument/2006/relationships/image" Target="../media/image1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microsoft.com/office/2007/relationships/media"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F9DD-5404-0C96-64F4-8804690F6E64}"/>
              </a:ext>
            </a:extLst>
          </p:cNvPr>
          <p:cNvSpPr>
            <a:spLocks noGrp="1"/>
          </p:cNvSpPr>
          <p:nvPr>
            <p:ph type="ctrTitle"/>
          </p:nvPr>
        </p:nvSpPr>
        <p:spPr>
          <a:xfrm>
            <a:off x="1524000" y="2806700"/>
            <a:ext cx="9144000" cy="893762"/>
          </a:xfrm>
        </p:spPr>
        <p:txBody>
          <a:bodyPr>
            <a:normAutofit fontScale="90000"/>
          </a:bodyPr>
          <a:lstStyle/>
          <a:p>
            <a:r>
              <a:rPr lang="en-US" sz="3200" b="0" i="0" u="none" strike="noStrike" dirty="0">
                <a:solidFill>
                  <a:srgbClr val="212121"/>
                </a:solidFill>
                <a:effectLst/>
                <a:latin typeface="Aptos" panose="020B0004020202020204" pitchFamily="34" charset="0"/>
              </a:rPr>
              <a:t>Houston Pilots: Adapting to Engine Power Limitations Resulting from CII/EEXI Regulation</a:t>
            </a:r>
            <a:endParaRPr lang="en-US" sz="3200" dirty="0"/>
          </a:p>
        </p:txBody>
      </p:sp>
      <p:sp>
        <p:nvSpPr>
          <p:cNvPr id="3" name="Subtitle 2">
            <a:extLst>
              <a:ext uri="{FF2B5EF4-FFF2-40B4-BE49-F238E27FC236}">
                <a16:creationId xmlns:a16="http://schemas.microsoft.com/office/drawing/2014/main" id="{942920B3-6E0D-2D15-207F-B67E4327414C}"/>
              </a:ext>
            </a:extLst>
          </p:cNvPr>
          <p:cNvSpPr>
            <a:spLocks noGrp="1"/>
          </p:cNvSpPr>
          <p:nvPr>
            <p:ph type="subTitle" idx="1"/>
          </p:nvPr>
        </p:nvSpPr>
        <p:spPr>
          <a:xfrm>
            <a:off x="1625600" y="4318000"/>
            <a:ext cx="9144000" cy="1308100"/>
          </a:xfrm>
        </p:spPr>
        <p:txBody>
          <a:bodyPr/>
          <a:lstStyle/>
          <a:p>
            <a:r>
              <a:rPr lang="en-US" dirty="0"/>
              <a:t>Capt. Clint Winegar</a:t>
            </a:r>
          </a:p>
          <a:p>
            <a:r>
              <a:rPr lang="en-US" dirty="0"/>
              <a:t>Presiding Officer, Houston Pilots</a:t>
            </a:r>
          </a:p>
        </p:txBody>
      </p:sp>
    </p:spTree>
    <p:extLst>
      <p:ext uri="{BB962C8B-B14F-4D97-AF65-F5344CB8AC3E}">
        <p14:creationId xmlns:p14="http://schemas.microsoft.com/office/powerpoint/2010/main" val="163258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2316-3F57-772C-930F-C3CC6F4E4D4A}"/>
              </a:ext>
            </a:extLst>
          </p:cNvPr>
          <p:cNvSpPr>
            <a:spLocks noGrp="1"/>
          </p:cNvSpPr>
          <p:nvPr>
            <p:ph type="title"/>
          </p:nvPr>
        </p:nvSpPr>
        <p:spPr/>
        <p:txBody>
          <a:bodyPr/>
          <a:lstStyle/>
          <a:p>
            <a:r>
              <a:rPr lang="en-US" dirty="0"/>
              <a:t>“We Need a Common Sense Approach”</a:t>
            </a:r>
          </a:p>
        </p:txBody>
      </p:sp>
      <p:pic>
        <p:nvPicPr>
          <p:cNvPr id="3" name="Toby.mov">
            <a:hlinkClick r:id="" action="ppaction://media"/>
            <a:extLst>
              <a:ext uri="{FF2B5EF4-FFF2-40B4-BE49-F238E27FC236}">
                <a16:creationId xmlns:a16="http://schemas.microsoft.com/office/drawing/2014/main" id="{D2A24949-900B-7F6E-C23F-B920DDDE5888}"/>
              </a:ext>
            </a:extLst>
          </p:cNvPr>
          <p:cNvPicPr>
            <a:picLocks noChangeAspect="1"/>
          </p:cNvPicPr>
          <p:nvPr>
            <a:videoFile r:link="rId1"/>
            <p:extLst>
              <p:ext uri="{DAA4B4D4-6D71-4841-9C94-3DE7FCFB9230}">
                <p14:media xmlns:p14="http://schemas.microsoft.com/office/powerpoint/2010/main" r:embed="rId2">
                  <p14:trim st="80"/>
                </p14:media>
              </p:ext>
            </p:extLst>
          </p:nvPr>
        </p:nvPicPr>
        <p:blipFill>
          <a:blip r:embed="rId5"/>
          <a:stretch>
            <a:fillRect/>
          </a:stretch>
        </p:blipFill>
        <p:spPr>
          <a:xfrm>
            <a:off x="687631" y="1482851"/>
            <a:ext cx="9591675" cy="5141787"/>
          </a:xfrm>
          <a:prstGeom prst="rect">
            <a:avLst/>
          </a:prstGeom>
        </p:spPr>
      </p:pic>
    </p:spTree>
    <p:extLst>
      <p:ext uri="{BB962C8B-B14F-4D97-AF65-F5344CB8AC3E}">
        <p14:creationId xmlns:p14="http://schemas.microsoft.com/office/powerpoint/2010/main" val="3693589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F9260C-948B-441D-8755-65653B9123DA}"/>
              </a:ext>
            </a:extLst>
          </p:cNvPr>
          <p:cNvSpPr>
            <a:spLocks noGrp="1"/>
          </p:cNvSpPr>
          <p:nvPr>
            <p:ph type="title"/>
          </p:nvPr>
        </p:nvSpPr>
        <p:spPr/>
        <p:txBody>
          <a:bodyPr>
            <a:normAutofit/>
          </a:bodyPr>
          <a:lstStyle/>
          <a:p>
            <a:r>
              <a:rPr lang="en-GB" sz="3600" dirty="0"/>
              <a:t>CII – In short (Carbon Intensity Indicator rating) </a:t>
            </a:r>
          </a:p>
        </p:txBody>
      </p:sp>
      <p:sp>
        <p:nvSpPr>
          <p:cNvPr id="14" name="Content Placeholder 13">
            <a:extLst>
              <a:ext uri="{FF2B5EF4-FFF2-40B4-BE49-F238E27FC236}">
                <a16:creationId xmlns:a16="http://schemas.microsoft.com/office/drawing/2014/main" id="{9A6EC915-4F58-4F65-9FB1-3D18E5F50A77}"/>
              </a:ext>
            </a:extLst>
          </p:cNvPr>
          <p:cNvSpPr>
            <a:spLocks noGrp="1"/>
          </p:cNvSpPr>
          <p:nvPr>
            <p:ph idx="1"/>
          </p:nvPr>
        </p:nvSpPr>
        <p:spPr>
          <a:xfrm>
            <a:off x="539749" y="1730376"/>
            <a:ext cx="7716491" cy="4317624"/>
          </a:xfrm>
        </p:spPr>
        <p:txBody>
          <a:bodyPr vert="horz" lIns="0" tIns="0" rIns="0" bIns="0" rtlCol="0" anchor="t">
            <a:noAutofit/>
          </a:bodyPr>
          <a:lstStyle/>
          <a:p>
            <a:pPr marL="179705" indent="-179705"/>
            <a:r>
              <a:rPr lang="en-GB" sz="1600" b="1"/>
              <a:t>Scope: Cargo, </a:t>
            </a:r>
            <a:r>
              <a:rPr lang="en-GB" sz="1600" b="1" err="1"/>
              <a:t>ro</a:t>
            </a:r>
            <a:r>
              <a:rPr lang="en-GB" sz="1600" b="1"/>
              <a:t>-pax and cruise ships above 5000 GT</a:t>
            </a:r>
          </a:p>
          <a:p>
            <a:pPr marL="179705" indent="-179705"/>
            <a:r>
              <a:rPr lang="en-GB" sz="1600" b="1"/>
              <a:t>Requirements:</a:t>
            </a:r>
            <a:endParaRPr lang="en-US" sz="1600"/>
          </a:p>
          <a:p>
            <a:pPr marL="395605" lvl="1" indent="-197485"/>
            <a:r>
              <a:rPr lang="en-GB" sz="1600" b="1"/>
              <a:t>Every year from 2023: </a:t>
            </a:r>
            <a:r>
              <a:rPr lang="en-GB" sz="1600"/>
              <a:t>Annually calculate and report Carbon Intensity Indicator and rating A to E. Each ship needs to </a:t>
            </a:r>
            <a:r>
              <a:rPr lang="en-GB" sz="1600" b="1"/>
              <a:t>achieve rating C</a:t>
            </a:r>
            <a:r>
              <a:rPr lang="de-DE" sz="1600" b="1"/>
              <a:t> or better</a:t>
            </a:r>
          </a:p>
          <a:p>
            <a:pPr marL="179705" indent="-179705"/>
            <a:r>
              <a:rPr lang="en-GB" sz="1600" b="1"/>
              <a:t>Enforcement:</a:t>
            </a:r>
            <a:endParaRPr lang="en-GB" sz="1600" b="1">
              <a:ea typeface="Verdana"/>
              <a:cs typeface="Verdana"/>
            </a:endParaRPr>
          </a:p>
          <a:p>
            <a:pPr marL="395605" lvl="1" indent="-197485"/>
            <a:r>
              <a:rPr lang="en-GB" sz="1600"/>
              <a:t>If rating D for 3 consecutive years or rating E: develop and implement an </a:t>
            </a:r>
            <a:r>
              <a:rPr lang="en-GB" sz="1600" b="1"/>
              <a:t>approved corrective action plan </a:t>
            </a:r>
            <a:r>
              <a:rPr lang="en-GB" sz="1600"/>
              <a:t>as part of SEEMP to achieve the Required CII</a:t>
            </a:r>
          </a:p>
          <a:p>
            <a:pPr marL="395605" lvl="1" indent="-197485"/>
            <a:endParaRPr lang="en-GB" sz="1600">
              <a:ea typeface="Verdana"/>
              <a:cs typeface="Verdana"/>
            </a:endParaRPr>
          </a:p>
        </p:txBody>
      </p:sp>
      <p:sp>
        <p:nvSpPr>
          <p:cNvPr id="4" name="Slide Number Placeholder 3">
            <a:extLst>
              <a:ext uri="{FF2B5EF4-FFF2-40B4-BE49-F238E27FC236}">
                <a16:creationId xmlns:a16="http://schemas.microsoft.com/office/drawing/2014/main" id="{F11545E2-E82E-4EE6-9B86-8E3E49916CD6}"/>
              </a:ext>
            </a:extLst>
          </p:cNvPr>
          <p:cNvSpPr>
            <a:spLocks noGrp="1"/>
          </p:cNvSpPr>
          <p:nvPr>
            <p:ph type="sldNum" sz="quarter" idx="12"/>
          </p:nvPr>
        </p:nvSpPr>
        <p:spPr/>
        <p:txBody>
          <a:bodyPr/>
          <a:lstStyle/>
          <a:p>
            <a:fld id="{5BA07366-CB75-4AA8-9E5B-928B849F427C}" type="slidenum">
              <a:rPr lang="en-GB" smtClean="0"/>
              <a:t>11</a:t>
            </a:fld>
            <a:endParaRPr lang="en-GB"/>
          </a:p>
        </p:txBody>
      </p:sp>
      <p:sp>
        <p:nvSpPr>
          <p:cNvPr id="7" name="Content Placeholder 13">
            <a:extLst>
              <a:ext uri="{FF2B5EF4-FFF2-40B4-BE49-F238E27FC236}">
                <a16:creationId xmlns:a16="http://schemas.microsoft.com/office/drawing/2014/main" id="{C1755577-1660-408B-A7E0-79C4AF858264}"/>
              </a:ext>
            </a:extLst>
          </p:cNvPr>
          <p:cNvSpPr txBox="1">
            <a:spLocks/>
          </p:cNvSpPr>
          <p:nvPr/>
        </p:nvSpPr>
        <p:spPr>
          <a:xfrm>
            <a:off x="309889" y="3541091"/>
            <a:ext cx="11394431" cy="2445693"/>
          </a:xfrm>
          <a:prstGeom prst="rect">
            <a:avLst/>
          </a:prstGeom>
        </p:spPr>
        <p:txBody>
          <a:bodyPr vert="horz" lIns="0" tIns="0" rIns="0" bIns="0" rtlCol="0" anchor="t">
            <a:noAutofit/>
          </a:bodyPr>
          <a:lst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95605" lvl="1" indent="-197485"/>
            <a:endParaRPr lang="en-GB" sz="1400">
              <a:ea typeface="Verdana"/>
              <a:cs typeface="Verdana"/>
            </a:endParaRPr>
          </a:p>
          <a:p>
            <a:pPr marL="395605" lvl="1" indent="-197485"/>
            <a:endParaRPr lang="en-GB" sz="1400">
              <a:ea typeface="Verdana"/>
              <a:cs typeface="Verdana"/>
            </a:endParaRPr>
          </a:p>
        </p:txBody>
      </p:sp>
      <p:graphicFrame>
        <p:nvGraphicFramePr>
          <p:cNvPr id="12" name="Table 11">
            <a:extLst>
              <a:ext uri="{FF2B5EF4-FFF2-40B4-BE49-F238E27FC236}">
                <a16:creationId xmlns:a16="http://schemas.microsoft.com/office/drawing/2014/main" id="{740B1C3C-2B74-4F17-8C29-ABD43564F199}"/>
              </a:ext>
            </a:extLst>
          </p:cNvPr>
          <p:cNvGraphicFramePr>
            <a:graphicFrameLocks noGrp="1"/>
          </p:cNvGraphicFramePr>
          <p:nvPr/>
        </p:nvGraphicFramePr>
        <p:xfrm>
          <a:off x="8544270" y="1575486"/>
          <a:ext cx="3106393" cy="1977796"/>
        </p:xfrm>
        <a:graphic>
          <a:graphicData uri="http://schemas.openxmlformats.org/drawingml/2006/table">
            <a:tbl>
              <a:tblPr firstRow="1" bandRow="1">
                <a:tableStyleId>{F5AB1C69-6EDB-4FF4-983F-18BD219EF322}</a:tableStyleId>
              </a:tblPr>
              <a:tblGrid>
                <a:gridCol w="817850">
                  <a:extLst>
                    <a:ext uri="{9D8B030D-6E8A-4147-A177-3AD203B41FA5}">
                      <a16:colId xmlns:a16="http://schemas.microsoft.com/office/drawing/2014/main" val="3970642151"/>
                    </a:ext>
                  </a:extLst>
                </a:gridCol>
                <a:gridCol w="2288543">
                  <a:extLst>
                    <a:ext uri="{9D8B030D-6E8A-4147-A177-3AD203B41FA5}">
                      <a16:colId xmlns:a16="http://schemas.microsoft.com/office/drawing/2014/main" val="2934215779"/>
                    </a:ext>
                  </a:extLst>
                </a:gridCol>
              </a:tblGrid>
              <a:tr h="576022">
                <a:tc>
                  <a:txBody>
                    <a:bodyPr/>
                    <a:lstStyle/>
                    <a:p>
                      <a:pPr algn="ctr">
                        <a:lnSpc>
                          <a:spcPts val="1200"/>
                        </a:lnSpc>
                        <a:tabLst>
                          <a:tab pos="107950" algn="l"/>
                          <a:tab pos="215900" algn="l"/>
                        </a:tabLst>
                      </a:pPr>
                      <a:r>
                        <a:rPr lang="en-GB" sz="1400">
                          <a:effectLst/>
                        </a:rPr>
                        <a:t>Year</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ts val="1200"/>
                        </a:lnSpc>
                        <a:tabLst>
                          <a:tab pos="107950" algn="l"/>
                          <a:tab pos="215900" algn="l"/>
                        </a:tabLst>
                      </a:pPr>
                      <a:r>
                        <a:rPr lang="en-GB" sz="1400">
                          <a:effectLst/>
                        </a:rPr>
                        <a:t>Reduction from 2019 ref.</a:t>
                      </a:r>
                      <a:endParaRPr lang="nb-NO" sz="1400">
                        <a:effectLst/>
                      </a:endParaRPr>
                    </a:p>
                    <a:p>
                      <a:pPr algn="ctr">
                        <a:lnSpc>
                          <a:spcPts val="1200"/>
                        </a:lnSpc>
                        <a:tabLst>
                          <a:tab pos="107950" algn="l"/>
                          <a:tab pos="215900" algn="l"/>
                        </a:tabLst>
                      </a:pPr>
                      <a:r>
                        <a:rPr lang="en-GB" sz="1400">
                          <a:effectLst/>
                        </a:rPr>
                        <a:t>(mid-point of C-rating)</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6592216"/>
                  </a:ext>
                </a:extLst>
              </a:tr>
              <a:tr h="231489">
                <a:tc>
                  <a:txBody>
                    <a:bodyPr/>
                    <a:lstStyle/>
                    <a:p>
                      <a:pPr algn="ctr">
                        <a:lnSpc>
                          <a:spcPct val="100000"/>
                        </a:lnSpc>
                        <a:tabLst>
                          <a:tab pos="107950" algn="l"/>
                          <a:tab pos="215900" algn="l"/>
                        </a:tabLst>
                      </a:pPr>
                      <a:r>
                        <a:rPr lang="en-GB" sz="1400">
                          <a:effectLst/>
                        </a:rPr>
                        <a:t>2023</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tabLst>
                          <a:tab pos="107950" algn="l"/>
                          <a:tab pos="215900" algn="l"/>
                        </a:tabLst>
                      </a:pPr>
                      <a:r>
                        <a:rPr lang="en-GB" sz="1400">
                          <a:effectLst/>
                        </a:rPr>
                        <a:t>5 %</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7723036"/>
                  </a:ext>
                </a:extLst>
              </a:tr>
              <a:tr h="231489">
                <a:tc>
                  <a:txBody>
                    <a:bodyPr/>
                    <a:lstStyle/>
                    <a:p>
                      <a:pPr algn="ctr">
                        <a:lnSpc>
                          <a:spcPct val="100000"/>
                        </a:lnSpc>
                        <a:tabLst>
                          <a:tab pos="107950" algn="l"/>
                          <a:tab pos="215900" algn="l"/>
                        </a:tabLst>
                      </a:pPr>
                      <a:r>
                        <a:rPr lang="en-GB" sz="1400">
                          <a:effectLst/>
                        </a:rPr>
                        <a:t>2024</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tabLst>
                          <a:tab pos="107950" algn="l"/>
                          <a:tab pos="215900" algn="l"/>
                        </a:tabLst>
                      </a:pPr>
                      <a:r>
                        <a:rPr lang="en-GB" sz="1400">
                          <a:effectLst/>
                        </a:rPr>
                        <a:t>7 %</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71188203"/>
                  </a:ext>
                </a:extLst>
              </a:tr>
              <a:tr h="231489">
                <a:tc>
                  <a:txBody>
                    <a:bodyPr/>
                    <a:lstStyle/>
                    <a:p>
                      <a:pPr algn="ctr">
                        <a:lnSpc>
                          <a:spcPct val="100000"/>
                        </a:lnSpc>
                        <a:tabLst>
                          <a:tab pos="107950" algn="l"/>
                          <a:tab pos="215900" algn="l"/>
                        </a:tabLst>
                      </a:pPr>
                      <a:r>
                        <a:rPr lang="en-GB" sz="1400">
                          <a:effectLst/>
                        </a:rPr>
                        <a:t>2025</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tabLst>
                          <a:tab pos="107950" algn="l"/>
                          <a:tab pos="215900" algn="l"/>
                        </a:tabLst>
                      </a:pPr>
                      <a:r>
                        <a:rPr lang="en-GB" sz="1400">
                          <a:effectLst/>
                        </a:rPr>
                        <a:t>9 %</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9716031"/>
                  </a:ext>
                </a:extLst>
              </a:tr>
              <a:tr h="231489">
                <a:tc>
                  <a:txBody>
                    <a:bodyPr/>
                    <a:lstStyle/>
                    <a:p>
                      <a:pPr algn="ctr">
                        <a:lnSpc>
                          <a:spcPct val="100000"/>
                        </a:lnSpc>
                        <a:tabLst>
                          <a:tab pos="107950" algn="l"/>
                          <a:tab pos="215900" algn="l"/>
                        </a:tabLst>
                      </a:pPr>
                      <a:r>
                        <a:rPr lang="en-GB" sz="1400">
                          <a:effectLst/>
                        </a:rPr>
                        <a:t>2026</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tabLst>
                          <a:tab pos="107950" algn="l"/>
                          <a:tab pos="215900" algn="l"/>
                        </a:tabLst>
                      </a:pPr>
                      <a:r>
                        <a:rPr lang="en-GB" sz="1400">
                          <a:effectLst/>
                        </a:rPr>
                        <a:t>11 %</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9473798"/>
                  </a:ext>
                </a:extLst>
              </a:tr>
              <a:tr h="475818">
                <a:tc>
                  <a:txBody>
                    <a:bodyPr/>
                    <a:lstStyle/>
                    <a:p>
                      <a:pPr algn="ctr">
                        <a:lnSpc>
                          <a:spcPct val="100000"/>
                        </a:lnSpc>
                        <a:tabLst>
                          <a:tab pos="107950" algn="l"/>
                          <a:tab pos="215900" algn="l"/>
                        </a:tabLst>
                      </a:pPr>
                      <a:r>
                        <a:rPr lang="en-GB" sz="1400">
                          <a:effectLst/>
                        </a:rPr>
                        <a:t>2027-2030</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0000"/>
                        </a:lnSpc>
                        <a:tabLst>
                          <a:tab pos="107950" algn="l"/>
                          <a:tab pos="215900" algn="l"/>
                        </a:tabLst>
                      </a:pPr>
                      <a:r>
                        <a:rPr lang="en-GB" sz="1400">
                          <a:effectLst/>
                        </a:rPr>
                        <a:t>To be decided</a:t>
                      </a:r>
                      <a:endParaRPr lang="nb-NO" sz="1400">
                        <a:effectLst/>
                        <a:latin typeface="AvenirNext LT Pro Regular"/>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97483360"/>
                  </a:ext>
                </a:extLst>
              </a:tr>
            </a:tbl>
          </a:graphicData>
        </a:graphic>
      </p:graphicFrame>
      <p:pic>
        <p:nvPicPr>
          <p:cNvPr id="2" name="Picture 1">
            <a:extLst>
              <a:ext uri="{FF2B5EF4-FFF2-40B4-BE49-F238E27FC236}">
                <a16:creationId xmlns:a16="http://schemas.microsoft.com/office/drawing/2014/main" id="{7F216E33-5155-4AB3-A4E3-20EEB0C0DE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8288" y="3986925"/>
            <a:ext cx="2664296" cy="2176317"/>
          </a:xfrm>
          <a:prstGeom prst="rect">
            <a:avLst/>
          </a:prstGeom>
        </p:spPr>
      </p:pic>
      <p:pic>
        <p:nvPicPr>
          <p:cNvPr id="35" name="Picture 34">
            <a:extLst>
              <a:ext uri="{FF2B5EF4-FFF2-40B4-BE49-F238E27FC236}">
                <a16:creationId xmlns:a16="http://schemas.microsoft.com/office/drawing/2014/main" id="{A1991382-4CAC-4419-AE77-0700847238D8}"/>
              </a:ext>
            </a:extLst>
          </p:cNvPr>
          <p:cNvPicPr/>
          <p:nvPr/>
        </p:nvPicPr>
        <p:blipFill>
          <a:blip r:embed="rId4" cstate="screen">
            <a:extLst>
              <a:ext uri="{28A0092B-C50C-407E-A947-70E740481C1C}">
                <a14:useLocalDpi xmlns:a14="http://schemas.microsoft.com/office/drawing/2010/main"/>
              </a:ext>
            </a:extLst>
          </a:blip>
          <a:stretch>
            <a:fillRect/>
          </a:stretch>
        </p:blipFill>
        <p:spPr>
          <a:xfrm>
            <a:off x="1487488" y="4581128"/>
            <a:ext cx="6084570" cy="1179830"/>
          </a:xfrm>
          <a:prstGeom prst="rect">
            <a:avLst/>
          </a:prstGeom>
        </p:spPr>
      </p:pic>
      <p:sp>
        <p:nvSpPr>
          <p:cNvPr id="3" name="TextBox 2">
            <a:extLst>
              <a:ext uri="{FF2B5EF4-FFF2-40B4-BE49-F238E27FC236}">
                <a16:creationId xmlns:a16="http://schemas.microsoft.com/office/drawing/2014/main" id="{A1BCE394-A247-4488-ACFC-505BB2717BF5}"/>
              </a:ext>
            </a:extLst>
          </p:cNvPr>
          <p:cNvSpPr txBox="1"/>
          <p:nvPr/>
        </p:nvSpPr>
        <p:spPr>
          <a:xfrm>
            <a:off x="5638107" y="2971800"/>
            <a:ext cx="914400" cy="914400"/>
          </a:xfrm>
          <a:prstGeom prst="rect">
            <a:avLst/>
          </a:prstGeom>
          <a:noFill/>
        </p:spPr>
        <p:txBody>
          <a:bodyPr wrap="square" lIns="0" tIns="0" rIns="0" bIns="0" rtlCol="0">
            <a:spAutoFit/>
          </a:bodyPr>
          <a:lstStyle/>
          <a:p>
            <a:pPr algn="l">
              <a:lnSpc>
                <a:spcPct val="100000"/>
              </a:lnSpc>
              <a:spcBef>
                <a:spcPts val="600"/>
              </a:spcBef>
            </a:pPr>
            <a:endParaRPr lang="en-GB" sz="2000" err="1">
              <a:solidFill>
                <a:schemeClr val="accent1"/>
              </a:solidFill>
            </a:endParaRPr>
          </a:p>
        </p:txBody>
      </p:sp>
      <p:sp>
        <p:nvSpPr>
          <p:cNvPr id="6" name="Rectangle 5">
            <a:extLst>
              <a:ext uri="{FF2B5EF4-FFF2-40B4-BE49-F238E27FC236}">
                <a16:creationId xmlns:a16="http://schemas.microsoft.com/office/drawing/2014/main" id="{DAF8CB63-3EEF-4BB0-89CA-0DF723DFADFF}"/>
              </a:ext>
            </a:extLst>
          </p:cNvPr>
          <p:cNvSpPr/>
          <p:nvPr/>
        </p:nvSpPr>
        <p:spPr>
          <a:xfrm>
            <a:off x="6140927" y="5341994"/>
            <a:ext cx="1147157" cy="27455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8" name="TextBox 7">
            <a:extLst>
              <a:ext uri="{FF2B5EF4-FFF2-40B4-BE49-F238E27FC236}">
                <a16:creationId xmlns:a16="http://schemas.microsoft.com/office/drawing/2014/main" id="{E0E39715-FD09-4F09-BE0D-F5E4525DE57E}"/>
              </a:ext>
            </a:extLst>
          </p:cNvPr>
          <p:cNvSpPr txBox="1"/>
          <p:nvPr/>
        </p:nvSpPr>
        <p:spPr>
          <a:xfrm>
            <a:off x="768437" y="5006072"/>
            <a:ext cx="1787727" cy="246221"/>
          </a:xfrm>
          <a:prstGeom prst="rect">
            <a:avLst/>
          </a:prstGeom>
          <a:noFill/>
        </p:spPr>
        <p:txBody>
          <a:bodyPr wrap="square" lIns="0" tIns="0" rIns="0" bIns="0" rtlCol="0">
            <a:spAutoFit/>
          </a:bodyPr>
          <a:lstStyle/>
          <a:p>
            <a:pPr algn="l">
              <a:lnSpc>
                <a:spcPct val="100000"/>
              </a:lnSpc>
              <a:spcBef>
                <a:spcPts val="600"/>
              </a:spcBef>
            </a:pPr>
            <a:r>
              <a:rPr lang="en-GB" sz="1600">
                <a:solidFill>
                  <a:schemeClr val="accent1"/>
                </a:solidFill>
              </a:rPr>
              <a:t>Attained</a:t>
            </a:r>
          </a:p>
        </p:txBody>
      </p:sp>
      <p:sp>
        <p:nvSpPr>
          <p:cNvPr id="9" name="Oval 8">
            <a:extLst>
              <a:ext uri="{FF2B5EF4-FFF2-40B4-BE49-F238E27FC236}">
                <a16:creationId xmlns:a16="http://schemas.microsoft.com/office/drawing/2014/main" id="{70872936-7B9E-49A3-8BF2-BD1CB47A2C57}"/>
              </a:ext>
            </a:extLst>
          </p:cNvPr>
          <p:cNvSpPr/>
          <p:nvPr/>
        </p:nvSpPr>
        <p:spPr>
          <a:xfrm>
            <a:off x="137160" y="4188591"/>
            <a:ext cx="8119080" cy="1828801"/>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
        <p:nvSpPr>
          <p:cNvPr id="11" name="Oval 10">
            <a:extLst>
              <a:ext uri="{FF2B5EF4-FFF2-40B4-BE49-F238E27FC236}">
                <a16:creationId xmlns:a16="http://schemas.microsoft.com/office/drawing/2014/main" id="{A82594F2-52DC-4555-B47A-31FE8EA563AA}"/>
              </a:ext>
            </a:extLst>
          </p:cNvPr>
          <p:cNvSpPr/>
          <p:nvPr/>
        </p:nvSpPr>
        <p:spPr>
          <a:xfrm>
            <a:off x="8891313" y="5045290"/>
            <a:ext cx="730669" cy="207003"/>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600"/>
              </a:spcBef>
            </a:pPr>
            <a:endParaRPr lang="en-GB" sz="2000" err="1"/>
          </a:p>
        </p:txBody>
      </p:sp>
    </p:spTree>
    <p:extLst>
      <p:ext uri="{BB962C8B-B14F-4D97-AF65-F5344CB8AC3E}">
        <p14:creationId xmlns:p14="http://schemas.microsoft.com/office/powerpoint/2010/main" val="2910829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5F520-AE86-3FF2-AB08-8CB3A4F9A1FB}"/>
              </a:ext>
            </a:extLst>
          </p:cNvPr>
          <p:cNvSpPr>
            <a:spLocks noGrp="1"/>
          </p:cNvSpPr>
          <p:nvPr>
            <p:ph type="title"/>
          </p:nvPr>
        </p:nvSpPr>
        <p:spPr>
          <a:xfrm>
            <a:off x="279758" y="448734"/>
            <a:ext cx="5022851" cy="2497666"/>
          </a:xfrm>
        </p:spPr>
        <p:txBody>
          <a:bodyPr vert="horz" lIns="91440" tIns="45720" rIns="91440" bIns="45720" rtlCol="0" anchor="b">
            <a:normAutofit/>
          </a:bodyPr>
          <a:lstStyle/>
          <a:p>
            <a:pPr algn="ctr"/>
            <a:r>
              <a:rPr lang="en-US" sz="3600" dirty="0">
                <a:solidFill>
                  <a:schemeClr val="bg1"/>
                </a:solidFill>
              </a:rPr>
              <a:t>Carbon Tax? </a:t>
            </a:r>
            <a:br>
              <a:rPr lang="en-US" sz="3600" dirty="0">
                <a:solidFill>
                  <a:schemeClr val="bg1"/>
                </a:solidFill>
              </a:rPr>
            </a:br>
            <a:br>
              <a:rPr lang="en-US" sz="3600" dirty="0">
                <a:solidFill>
                  <a:schemeClr val="bg1"/>
                </a:solidFill>
              </a:rPr>
            </a:br>
            <a:r>
              <a:rPr lang="en-US" sz="3600" dirty="0">
                <a:solidFill>
                  <a:schemeClr val="bg1"/>
                </a:solidFill>
              </a:rPr>
              <a:t>Who, us?</a:t>
            </a:r>
            <a:br>
              <a:rPr lang="en-US" sz="3600" dirty="0">
                <a:solidFill>
                  <a:schemeClr val="bg1"/>
                </a:solidFill>
              </a:rPr>
            </a:br>
            <a:endParaRPr lang="en-US" sz="3600" dirty="0">
              <a:solidFill>
                <a:schemeClr val="bg1"/>
              </a:solidFill>
            </a:endParaRPr>
          </a:p>
        </p:txBody>
      </p:sp>
      <p:pic>
        <p:nvPicPr>
          <p:cNvPr id="3074" name="Picture 2" descr="live bunkers MARPOL- Annex I, II, III, IV, V, VI">
            <a:extLst>
              <a:ext uri="{FF2B5EF4-FFF2-40B4-BE49-F238E27FC236}">
                <a16:creationId xmlns:a16="http://schemas.microsoft.com/office/drawing/2014/main" id="{F428252B-BBCE-EA4C-A67D-DFD8907D823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874" b="-3"/>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3" name="Freeform: Shape 308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4B0468C-591A-4E2B-0DE3-306CA63B0BC5}"/>
              </a:ext>
            </a:extLst>
          </p:cNvPr>
          <p:cNvSpPr txBox="1"/>
          <p:nvPr/>
        </p:nvSpPr>
        <p:spPr>
          <a:xfrm>
            <a:off x="10061550" y="6488124"/>
            <a:ext cx="2077877" cy="369332"/>
          </a:xfrm>
          <a:prstGeom prst="rect">
            <a:avLst/>
          </a:prstGeom>
          <a:noFill/>
        </p:spPr>
        <p:txBody>
          <a:bodyPr wrap="none" rtlCol="0">
            <a:spAutoFit/>
          </a:bodyPr>
          <a:lstStyle/>
          <a:p>
            <a:r>
              <a:rPr lang="en-US" dirty="0"/>
              <a:t>Photo: </a:t>
            </a:r>
            <a:r>
              <a:rPr lang="en-US" dirty="0" err="1"/>
              <a:t>Livebunkers</a:t>
            </a:r>
            <a:endParaRPr lang="en-US" dirty="0"/>
          </a:p>
        </p:txBody>
      </p:sp>
      <p:pic>
        <p:nvPicPr>
          <p:cNvPr id="6" name="Picture 5">
            <a:extLst>
              <a:ext uri="{FF2B5EF4-FFF2-40B4-BE49-F238E27FC236}">
                <a16:creationId xmlns:a16="http://schemas.microsoft.com/office/drawing/2014/main" id="{87BDA59D-3BA9-4843-1037-DBC598D923AB}"/>
              </a:ext>
            </a:extLst>
          </p:cNvPr>
          <p:cNvPicPr>
            <a:picLocks noChangeAspect="1"/>
          </p:cNvPicPr>
          <p:nvPr/>
        </p:nvPicPr>
        <p:blipFill>
          <a:blip r:embed="rId5"/>
          <a:stretch>
            <a:fillRect/>
          </a:stretch>
        </p:blipFill>
        <p:spPr>
          <a:xfrm>
            <a:off x="1021751" y="3395134"/>
            <a:ext cx="3838223" cy="2878667"/>
          </a:xfrm>
          <a:prstGeom prst="rect">
            <a:avLst/>
          </a:prstGeom>
        </p:spPr>
      </p:pic>
      <p:pic>
        <p:nvPicPr>
          <p:cNvPr id="1026" name="Picture 2" descr="Crosshair Target - Vinyl Decal Sticker - 3.75&quot; x 3.75&quot; - Red">
            <a:extLst>
              <a:ext uri="{FF2B5EF4-FFF2-40B4-BE49-F238E27FC236}">
                <a16:creationId xmlns:a16="http://schemas.microsoft.com/office/drawing/2014/main" id="{ECAAC937-1458-8036-5752-FF29BCDE4EC5}"/>
              </a:ext>
            </a:extLst>
          </p:cNvPr>
          <p:cNvPicPr>
            <a:picLocks noChangeAspect="1" noChangeArrowheads="1"/>
          </p:cNvPicPr>
          <p:nvPr/>
        </p:nvPicPr>
        <p:blipFill>
          <a:blip r:embed="rId6">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5674642" y="1453453"/>
            <a:ext cx="5219337" cy="5219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3877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7D296A-58A7-604A-B2F3-38CD41ACEB7B}"/>
              </a:ext>
            </a:extLst>
          </p:cNvPr>
          <p:cNvPicPr>
            <a:picLocks noChangeAspect="1"/>
          </p:cNvPicPr>
          <p:nvPr/>
        </p:nvPicPr>
        <p:blipFill rotWithShape="1">
          <a:blip r:embed="rId3"/>
          <a:srcRect l="1" r="502" b="29943"/>
          <a:stretch/>
        </p:blipFill>
        <p:spPr>
          <a:xfrm>
            <a:off x="766091" y="18880"/>
            <a:ext cx="9741760" cy="6839120"/>
          </a:xfrm>
          <a:prstGeom prst="rect">
            <a:avLst/>
          </a:prstGeom>
          <a:solidFill>
            <a:srgbClr val="FFFF00"/>
          </a:solidFill>
        </p:spPr>
      </p:pic>
      <p:sp>
        <p:nvSpPr>
          <p:cNvPr id="10" name="Oval 9">
            <a:extLst>
              <a:ext uri="{FF2B5EF4-FFF2-40B4-BE49-F238E27FC236}">
                <a16:creationId xmlns:a16="http://schemas.microsoft.com/office/drawing/2014/main" id="{9E45DEB2-705A-9D40-BD95-F1DFA4EAE69D}"/>
              </a:ext>
            </a:extLst>
          </p:cNvPr>
          <p:cNvSpPr/>
          <p:nvPr/>
        </p:nvSpPr>
        <p:spPr>
          <a:xfrm>
            <a:off x="7625167" y="5625885"/>
            <a:ext cx="2479728" cy="5114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509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esenterMediaLogo.wmv">
            <a:hlinkClick r:id="" action="ppaction://media"/>
            <a:extLst>
              <a:ext uri="{FF2B5EF4-FFF2-40B4-BE49-F238E27FC236}">
                <a16:creationId xmlns:a16="http://schemas.microsoft.com/office/drawing/2014/main" id="{83FB8503-5C47-4548-85AC-18C551D02A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0" y="1574800"/>
            <a:ext cx="7974662" cy="4485747"/>
          </a:xfrm>
          <a:prstGeom prst="roundRect">
            <a:avLst>
              <a:gd name="adj" fmla="val 5439"/>
            </a:avLst>
          </a:prstGeom>
          <a:ln>
            <a:noFill/>
          </a:ln>
          <a:effectLst>
            <a:innerShdw blurRad="114300" dist="50800">
              <a:srgbClr val="000000">
                <a:alpha val="0"/>
              </a:srgbClr>
            </a:innerShdw>
          </a:effectLst>
        </p:spPr>
      </p:pic>
      <p:grpSp>
        <p:nvGrpSpPr>
          <p:cNvPr id="5" name="Group 4">
            <a:extLst>
              <a:ext uri="{FF2B5EF4-FFF2-40B4-BE49-F238E27FC236}">
                <a16:creationId xmlns:a16="http://schemas.microsoft.com/office/drawing/2014/main" id="{09E48657-DC9D-4AE7-9D7D-7006C6C362EC}"/>
              </a:ext>
            </a:extLst>
          </p:cNvPr>
          <p:cNvGrpSpPr/>
          <p:nvPr/>
        </p:nvGrpSpPr>
        <p:grpSpPr>
          <a:xfrm>
            <a:off x="296895" y="471701"/>
            <a:ext cx="10155205" cy="1043039"/>
            <a:chOff x="-839384" y="4328814"/>
            <a:chExt cx="13870760" cy="2504440"/>
          </a:xfrm>
        </p:grpSpPr>
        <p:sp>
          <p:nvSpPr>
            <p:cNvPr id="6" name="Rectangle: Rounded Corners 5">
              <a:extLst>
                <a:ext uri="{FF2B5EF4-FFF2-40B4-BE49-F238E27FC236}">
                  <a16:creationId xmlns:a16="http://schemas.microsoft.com/office/drawing/2014/main" id="{5015B77C-DF65-43A9-9B21-7365AB6A93CF}"/>
                </a:ext>
              </a:extLst>
            </p:cNvPr>
            <p:cNvSpPr/>
            <p:nvPr/>
          </p:nvSpPr>
          <p:spPr>
            <a:xfrm>
              <a:off x="-839384" y="4328814"/>
              <a:ext cx="13870760" cy="2504440"/>
            </a:xfrm>
            <a:prstGeom prst="roundRect">
              <a:avLst>
                <a:gd name="adj" fmla="val 0"/>
              </a:avLst>
            </a:prstGeom>
            <a:solidFill>
              <a:schemeClr val="tx1">
                <a:lumMod val="50000"/>
                <a:lumOff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Our Position: CII-EEXI Should Be </a:t>
              </a:r>
              <a:r>
                <a:rPr lang="en-US" sz="3200" dirty="0" err="1"/>
                <a:t>Seabuoy</a:t>
              </a:r>
              <a:r>
                <a:rPr lang="en-US" sz="3200" dirty="0"/>
                <a:t> to </a:t>
              </a:r>
              <a:r>
                <a:rPr lang="en-US" sz="3200" dirty="0" err="1"/>
                <a:t>Seabuoy</a:t>
              </a:r>
              <a:endParaRPr lang="en-US" sz="3200" dirty="0"/>
            </a:p>
          </p:txBody>
        </p:sp>
        <p:sp>
          <p:nvSpPr>
            <p:cNvPr id="7" name="Rectangle: Rounded Corners 6">
              <a:extLst>
                <a:ext uri="{FF2B5EF4-FFF2-40B4-BE49-F238E27FC236}">
                  <a16:creationId xmlns:a16="http://schemas.microsoft.com/office/drawing/2014/main" id="{CC959872-9C57-4447-BDAB-23FBBB8F63DE}"/>
                </a:ext>
              </a:extLst>
            </p:cNvPr>
            <p:cNvSpPr/>
            <p:nvPr/>
          </p:nvSpPr>
          <p:spPr>
            <a:xfrm>
              <a:off x="-839384" y="4577647"/>
              <a:ext cx="13870760" cy="2062479"/>
            </a:xfrm>
            <a:prstGeom prst="roundRect">
              <a:avLst>
                <a:gd name="adj" fmla="val 8996"/>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ighlight>
                    <a:srgbClr val="C0C0C0"/>
                  </a:highlight>
                </a:rPr>
                <a:t> </a:t>
              </a:r>
            </a:p>
          </p:txBody>
        </p:sp>
      </p:grpSp>
      <p:sp>
        <p:nvSpPr>
          <p:cNvPr id="8" name="Subtitle 2">
            <a:extLst>
              <a:ext uri="{FF2B5EF4-FFF2-40B4-BE49-F238E27FC236}">
                <a16:creationId xmlns:a16="http://schemas.microsoft.com/office/drawing/2014/main" id="{7AEF75D1-F2E8-47C6-ADA0-DED15BEC073C}"/>
              </a:ext>
            </a:extLst>
          </p:cNvPr>
          <p:cNvSpPr txBox="1">
            <a:spLocks/>
          </p:cNvSpPr>
          <p:nvPr/>
        </p:nvSpPr>
        <p:spPr>
          <a:xfrm>
            <a:off x="1524000" y="6180667"/>
            <a:ext cx="7362625" cy="338179"/>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i="1" dirty="0">
                <a:solidFill>
                  <a:srgbClr val="C00000"/>
                </a:solidFill>
              </a:rPr>
              <a:t>This is where the carbon reductions make sense</a:t>
            </a:r>
          </a:p>
        </p:txBody>
      </p:sp>
    </p:spTree>
    <p:extLst>
      <p:ext uri="{BB962C8B-B14F-4D97-AF65-F5344CB8AC3E}">
        <p14:creationId xmlns:p14="http://schemas.microsoft.com/office/powerpoint/2010/main" val="1547329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B2E0-0FCA-A7A1-1A30-EE2551852AD5}"/>
              </a:ext>
            </a:extLst>
          </p:cNvPr>
          <p:cNvSpPr>
            <a:spLocks noGrp="1"/>
          </p:cNvSpPr>
          <p:nvPr>
            <p:ph type="title"/>
          </p:nvPr>
        </p:nvSpPr>
        <p:spPr/>
        <p:txBody>
          <a:bodyPr>
            <a:normAutofit/>
          </a:bodyPr>
          <a:lstStyle/>
          <a:p>
            <a:r>
              <a:rPr lang="en-US" sz="3600" dirty="0"/>
              <a:t>HPA EPL Data Collection (5 months of data)</a:t>
            </a:r>
          </a:p>
        </p:txBody>
      </p:sp>
      <p:sp>
        <p:nvSpPr>
          <p:cNvPr id="3" name="Content Placeholder 2">
            <a:extLst>
              <a:ext uri="{FF2B5EF4-FFF2-40B4-BE49-F238E27FC236}">
                <a16:creationId xmlns:a16="http://schemas.microsoft.com/office/drawing/2014/main" id="{0D7A2679-7EC6-C0C9-3360-CA7E14811662}"/>
              </a:ext>
            </a:extLst>
          </p:cNvPr>
          <p:cNvSpPr>
            <a:spLocks noGrp="1"/>
          </p:cNvSpPr>
          <p:nvPr>
            <p:ph idx="1"/>
          </p:nvPr>
        </p:nvSpPr>
        <p:spPr>
          <a:xfrm>
            <a:off x="838200" y="1825625"/>
            <a:ext cx="10515600" cy="4541308"/>
          </a:xfrm>
        </p:spPr>
        <p:txBody>
          <a:bodyPr>
            <a:normAutofit lnSpcReduction="10000"/>
          </a:bodyPr>
          <a:lstStyle/>
          <a:p>
            <a:pPr marL="0" marR="0" indent="0" algn="ctr">
              <a:spcBef>
                <a:spcPts val="0"/>
              </a:spcBef>
              <a:spcAft>
                <a:spcPts val="0"/>
              </a:spcAft>
              <a:buNone/>
            </a:pPr>
            <a:r>
              <a:rPr lang="en-US" sz="2000" b="0" i="0" u="none" strike="noStrike" dirty="0">
                <a:solidFill>
                  <a:srgbClr val="212121"/>
                </a:solidFill>
                <a:effectLst/>
                <a:latin typeface="Calibri" panose="020F0502020204030204" pitchFamily="34" charset="0"/>
              </a:rPr>
              <a:t>Started EPL data collection in early September 2023 (9/11/23) when taking order for the Pilot.</a:t>
            </a:r>
          </a:p>
          <a:p>
            <a:pPr marL="0" marR="0" indent="0" algn="l">
              <a:spcBef>
                <a:spcPts val="0"/>
              </a:spcBef>
              <a:spcAft>
                <a:spcPts val="0"/>
              </a:spcAft>
              <a:buNone/>
            </a:pPr>
            <a:r>
              <a:rPr lang="en-US" sz="2000" b="0" i="0" u="none" strike="noStrike" dirty="0">
                <a:solidFill>
                  <a:srgbClr val="212121"/>
                </a:solidFill>
                <a:effectLst/>
                <a:latin typeface="Calibri" panose="020F0502020204030204" pitchFamily="34" charset="0"/>
              </a:rPr>
              <a:t> </a:t>
            </a:r>
          </a:p>
          <a:p>
            <a:pPr marL="0" marR="0" algn="l">
              <a:spcAft>
                <a:spcPts val="0"/>
              </a:spcAft>
              <a:buFont typeface="Arial" panose="020B0604020202020204" pitchFamily="34" charset="0"/>
              <a:buChar char="•"/>
            </a:pPr>
            <a:r>
              <a:rPr lang="en-US" sz="2000" b="0" i="0" u="none" strike="noStrike" dirty="0">
                <a:solidFill>
                  <a:srgbClr val="212121"/>
                </a:solidFill>
                <a:effectLst/>
                <a:latin typeface="Calibri" panose="020F0502020204030204" pitchFamily="34" charset="0"/>
              </a:rPr>
              <a:t>Over 5 months of data collection, </a:t>
            </a:r>
            <a:r>
              <a:rPr lang="en-US" sz="2000" b="0" i="0" u="none" strike="noStrike" dirty="0">
                <a:solidFill>
                  <a:srgbClr val="212121"/>
                </a:solidFill>
                <a:effectLst/>
                <a:highlight>
                  <a:srgbClr val="FFFF00"/>
                </a:highlight>
                <a:latin typeface="Calibri" panose="020F0502020204030204" pitchFamily="34" charset="0"/>
              </a:rPr>
              <a:t>45% of ships reported they were equipped with EPL’s.</a:t>
            </a:r>
          </a:p>
          <a:p>
            <a:pPr marL="0" marR="0" algn="l">
              <a:spcAft>
                <a:spcPts val="0"/>
              </a:spcAft>
              <a:buFont typeface="Arial" panose="020B0604020202020204" pitchFamily="34" charset="0"/>
              <a:buChar char="•"/>
            </a:pPr>
            <a:r>
              <a:rPr lang="en-US" sz="2000" b="0" i="0" u="none" strike="noStrike" dirty="0">
                <a:solidFill>
                  <a:srgbClr val="212121"/>
                </a:solidFill>
                <a:effectLst/>
                <a:latin typeface="Calibri" panose="020F0502020204030204" pitchFamily="34" charset="0"/>
              </a:rPr>
              <a:t>Gradual increase of those ships equipped with EPL’s from 41% (September) to 48% (January)</a:t>
            </a:r>
          </a:p>
          <a:p>
            <a:pPr marL="0" marR="0" algn="l">
              <a:spcAft>
                <a:spcPts val="0"/>
              </a:spcAft>
              <a:buFont typeface="Arial" panose="020B0604020202020204" pitchFamily="34" charset="0"/>
              <a:buChar char="•"/>
            </a:pPr>
            <a:r>
              <a:rPr lang="en-US" sz="2000" b="0" i="0" u="none" strike="noStrike" dirty="0">
                <a:solidFill>
                  <a:srgbClr val="212121"/>
                </a:solidFill>
                <a:effectLst/>
                <a:latin typeface="Calibri" panose="020F0502020204030204" pitchFamily="34" charset="0"/>
              </a:rPr>
              <a:t>Most ships have software based EPLs (78% of ships reporting they had an EPL).  </a:t>
            </a:r>
          </a:p>
          <a:p>
            <a:pPr marL="0" marR="0" algn="l">
              <a:spcAft>
                <a:spcPts val="0"/>
              </a:spcAft>
              <a:buFont typeface="Arial" panose="020B0604020202020204" pitchFamily="34" charset="0"/>
              <a:buChar char="•"/>
            </a:pPr>
            <a:r>
              <a:rPr lang="en-US" sz="2000" b="0" i="0" u="none" strike="noStrike" dirty="0">
                <a:solidFill>
                  <a:srgbClr val="212121"/>
                </a:solidFill>
                <a:effectLst/>
                <a:highlight>
                  <a:srgbClr val="FFFF00"/>
                </a:highlight>
                <a:latin typeface="Calibri" panose="020F0502020204030204" pitchFamily="34" charset="0"/>
              </a:rPr>
              <a:t>Most older ships (built prior to 2014) have mechanical based EPL’s </a:t>
            </a:r>
            <a:r>
              <a:rPr lang="en-US" sz="2000" b="0" i="0" u="none" strike="noStrike" dirty="0">
                <a:solidFill>
                  <a:srgbClr val="212121"/>
                </a:solidFill>
                <a:effectLst/>
                <a:latin typeface="Calibri" panose="020F0502020204030204" pitchFamily="34" charset="0"/>
              </a:rPr>
              <a:t>– 92% of mechanical systems are installed are on ships older than 2014</a:t>
            </a:r>
          </a:p>
          <a:p>
            <a:pPr marL="0" marR="0" algn="l">
              <a:spcAft>
                <a:spcPts val="0"/>
              </a:spcAft>
              <a:buFont typeface="Arial" panose="020B0604020202020204" pitchFamily="34" charset="0"/>
              <a:buChar char="•"/>
            </a:pPr>
            <a:r>
              <a:rPr lang="en-US" sz="2000" b="0" i="0" u="none" strike="noStrike" dirty="0">
                <a:solidFill>
                  <a:srgbClr val="212121"/>
                </a:solidFill>
                <a:effectLst/>
                <a:latin typeface="Calibri" panose="020F0502020204030204" pitchFamily="34" charset="0"/>
              </a:rPr>
              <a:t>Most ships (75%) disable prior to taking a Pilot.  Of those that were not disabled prior to Pilot, 68% were software based that could be disabled immediately.   </a:t>
            </a:r>
          </a:p>
          <a:p>
            <a:pPr marL="0" marR="0" algn="l">
              <a:spcAft>
                <a:spcPts val="0"/>
              </a:spcAft>
              <a:buFont typeface="Arial" panose="020B0604020202020204" pitchFamily="34" charset="0"/>
              <a:buChar char="•"/>
            </a:pPr>
            <a:r>
              <a:rPr lang="en-US" sz="2000" b="0" i="0" u="none" strike="noStrike" dirty="0">
                <a:solidFill>
                  <a:srgbClr val="212121"/>
                </a:solidFill>
                <a:effectLst/>
                <a:highlight>
                  <a:srgbClr val="FFFF00"/>
                </a:highlight>
                <a:latin typeface="Calibri" panose="020F0502020204030204" pitchFamily="34" charset="0"/>
              </a:rPr>
              <a:t>Of ships that did not disable their mechanical EPL’s prior to taking a pilot (127),  60% were tankers, 19% were container vessels &amp; 12% were bulkers.</a:t>
            </a:r>
          </a:p>
          <a:p>
            <a:pPr marL="0" marR="0" algn="l">
              <a:spcAft>
                <a:spcPts val="0"/>
              </a:spcAft>
              <a:buFont typeface="Arial" panose="020B0604020202020204" pitchFamily="34" charset="0"/>
              <a:buChar char="•"/>
            </a:pPr>
            <a:r>
              <a:rPr lang="en-US" sz="2000" b="0" i="0" u="none" strike="noStrike" dirty="0">
                <a:solidFill>
                  <a:srgbClr val="212121"/>
                </a:solidFill>
                <a:effectLst/>
                <a:latin typeface="Calibri" panose="020F0502020204030204" pitchFamily="34" charset="0"/>
              </a:rPr>
              <a:t>Of ships that did not disable their mechanical EPL’s prior to taking a pilot (127),  NOTES varied from can be overridden immediately (and varying amounts of time from 30 seconds to 15 minutes), only in an emergency, at Pilots request, and cannot be disabled. </a:t>
            </a:r>
          </a:p>
          <a:p>
            <a:endParaRPr lang="en-US" sz="3200" dirty="0"/>
          </a:p>
        </p:txBody>
      </p:sp>
    </p:spTree>
    <p:extLst>
      <p:ext uri="{BB962C8B-B14F-4D97-AF65-F5344CB8AC3E}">
        <p14:creationId xmlns:p14="http://schemas.microsoft.com/office/powerpoint/2010/main" val="23401095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3761-0628-0C1C-B7FD-951D5B867B13}"/>
              </a:ext>
            </a:extLst>
          </p:cNvPr>
          <p:cNvSpPr>
            <a:spLocks noGrp="1"/>
          </p:cNvSpPr>
          <p:nvPr>
            <p:ph type="title"/>
          </p:nvPr>
        </p:nvSpPr>
        <p:spPr/>
        <p:txBody>
          <a:bodyPr/>
          <a:lstStyle/>
          <a:p>
            <a:r>
              <a:rPr lang="en-US" dirty="0"/>
              <a:t>Data Collection (5 Months)</a:t>
            </a:r>
          </a:p>
        </p:txBody>
      </p:sp>
      <p:sp>
        <p:nvSpPr>
          <p:cNvPr id="3" name="Content Placeholder 2">
            <a:extLst>
              <a:ext uri="{FF2B5EF4-FFF2-40B4-BE49-F238E27FC236}">
                <a16:creationId xmlns:a16="http://schemas.microsoft.com/office/drawing/2014/main" id="{98EEDA88-31B1-72E2-66E2-0B15DDD67583}"/>
              </a:ext>
            </a:extLst>
          </p:cNvPr>
          <p:cNvSpPr>
            <a:spLocks noGrp="1"/>
          </p:cNvSpPr>
          <p:nvPr>
            <p:ph idx="1"/>
          </p:nvPr>
        </p:nvSpPr>
        <p:spPr/>
        <p:txBody>
          <a:bodyPr>
            <a:normAutofit lnSpcReduction="10000"/>
          </a:bodyPr>
          <a:lstStyle/>
          <a:p>
            <a:pPr marL="0" marR="0" indent="0" algn="l">
              <a:spcBef>
                <a:spcPts val="0"/>
              </a:spcBef>
              <a:spcAft>
                <a:spcPts val="0"/>
              </a:spcAft>
              <a:buNone/>
            </a:pPr>
            <a:r>
              <a:rPr lang="en-US" sz="2000" b="0" i="0" u="sng" strike="noStrike" dirty="0">
                <a:solidFill>
                  <a:srgbClr val="212121"/>
                </a:solidFill>
                <a:effectLst/>
                <a:highlight>
                  <a:srgbClr val="FFFF00"/>
                </a:highlight>
                <a:latin typeface="Calibri" panose="020F0502020204030204" pitchFamily="34" charset="0"/>
              </a:rPr>
              <a:t>Is vessel equipped with EPL?</a:t>
            </a:r>
            <a:endParaRPr lang="en-US" sz="2000" b="0" i="0" u="none" strike="noStrike" dirty="0">
              <a:solidFill>
                <a:srgbClr val="212121"/>
              </a:solidFill>
              <a:effectLst/>
              <a:highlight>
                <a:srgbClr val="FFFF00"/>
              </a:highlight>
              <a:latin typeface="Calibri" panose="020F0502020204030204" pitchFamily="34" charset="0"/>
            </a:endParaRPr>
          </a:p>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YES:  45% (2951)</a:t>
            </a:r>
          </a:p>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NO:  55% (3563)</a:t>
            </a:r>
          </a:p>
          <a:p>
            <a:pPr marL="0" marR="0" indent="0" algn="l">
              <a:spcBef>
                <a:spcPts val="0"/>
              </a:spcBef>
              <a:spcAft>
                <a:spcPts val="0"/>
              </a:spcAft>
              <a:buNone/>
            </a:pPr>
            <a:r>
              <a:rPr lang="en-US" sz="20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2000" b="0" i="0" u="sng" strike="noStrike" dirty="0">
                <a:solidFill>
                  <a:srgbClr val="212121"/>
                </a:solidFill>
                <a:effectLst/>
                <a:latin typeface="Calibri" panose="020F0502020204030204" pitchFamily="34" charset="0"/>
              </a:rPr>
              <a:t>If equipped, is the EPL software based or mechanical?</a:t>
            </a: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If equipped, will the EPL be disabled prior to taking a Pilot?</a:t>
            </a:r>
          </a:p>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If equipped, how long does it take to disable the EPL if requested?</a:t>
            </a:r>
          </a:p>
          <a:p>
            <a:pPr marL="0" marR="0" indent="0" algn="l">
              <a:spcBef>
                <a:spcPts val="0"/>
              </a:spcBef>
              <a:spcAft>
                <a:spcPts val="0"/>
              </a:spcAft>
              <a:buNone/>
            </a:pPr>
            <a:r>
              <a:rPr lang="en-US" sz="20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2000" b="0" i="0" u="sng" strike="noStrike" dirty="0">
                <a:solidFill>
                  <a:srgbClr val="212121"/>
                </a:solidFill>
                <a:effectLst/>
                <a:latin typeface="Calibri" panose="020F0502020204030204" pitchFamily="34" charset="0"/>
              </a:rPr>
              <a:t>If equipped:, software or hardware based?</a:t>
            </a: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b="0" i="0" u="none" strike="noStrike" dirty="0">
                <a:solidFill>
                  <a:srgbClr val="212121"/>
                </a:solidFill>
                <a:effectLst/>
                <a:highlight>
                  <a:srgbClr val="FFFF00"/>
                </a:highlight>
                <a:latin typeface="Calibri" panose="020F0502020204030204" pitchFamily="34" charset="0"/>
              </a:rPr>
              <a:t>Software based: 78%(</a:t>
            </a:r>
            <a:r>
              <a:rPr lang="en-US" sz="2000" b="0" i="0" u="none" strike="noStrike" dirty="0">
                <a:solidFill>
                  <a:srgbClr val="212121"/>
                </a:solidFill>
                <a:effectLst/>
                <a:latin typeface="Calibri" panose="020F0502020204030204" pitchFamily="34" charset="0"/>
              </a:rPr>
              <a:t>2271); 51% of software based EPL installed on ships newer than 2014</a:t>
            </a:r>
          </a:p>
          <a:p>
            <a:pPr marL="0" marR="0" algn="l">
              <a:spcBef>
                <a:spcPts val="0"/>
              </a:spcBef>
              <a:spcAft>
                <a:spcPts val="0"/>
              </a:spcAft>
            </a:pPr>
            <a:r>
              <a:rPr lang="en-US" sz="2000" b="0" i="0" u="none" strike="noStrike" dirty="0">
                <a:solidFill>
                  <a:srgbClr val="212121"/>
                </a:solidFill>
                <a:effectLst/>
                <a:highlight>
                  <a:srgbClr val="FFFF00"/>
                </a:highlight>
                <a:latin typeface="Calibri" panose="020F0502020204030204" pitchFamily="34" charset="0"/>
              </a:rPr>
              <a:t>Mechanical:  22% </a:t>
            </a:r>
            <a:r>
              <a:rPr lang="en-US" sz="2000" b="0" i="0" u="none" strike="noStrike" dirty="0">
                <a:solidFill>
                  <a:srgbClr val="212121"/>
                </a:solidFill>
                <a:effectLst/>
                <a:latin typeface="Calibri" panose="020F0502020204030204" pitchFamily="34" charset="0"/>
              </a:rPr>
              <a:t>(644); 8% of mechanical EPL installed on ships newer than 2014</a:t>
            </a:r>
          </a:p>
          <a:p>
            <a:pPr marL="0" marR="0" indent="0" algn="l">
              <a:spcBef>
                <a:spcPts val="0"/>
              </a:spcBef>
              <a:spcAft>
                <a:spcPts val="0"/>
              </a:spcAft>
              <a:buNone/>
            </a:pPr>
            <a:r>
              <a:rPr lang="en-US" sz="2000" b="0" i="0" u="none" strike="noStrike" dirty="0">
                <a:solidFill>
                  <a:srgbClr val="212121"/>
                </a:solidFill>
                <a:effectLst/>
                <a:latin typeface="Calibri" panose="020F0502020204030204" pitchFamily="34" charset="0"/>
              </a:rPr>
              <a:t> </a:t>
            </a:r>
          </a:p>
          <a:p>
            <a:pPr marL="0" marR="0" indent="0" algn="l">
              <a:spcBef>
                <a:spcPts val="0"/>
              </a:spcBef>
              <a:spcAft>
                <a:spcPts val="0"/>
              </a:spcAft>
              <a:buNone/>
            </a:pPr>
            <a:r>
              <a:rPr lang="en-US" sz="2000" b="0" i="0" u="sng" strike="noStrike" dirty="0">
                <a:solidFill>
                  <a:srgbClr val="212121"/>
                </a:solidFill>
                <a:effectLst/>
                <a:latin typeface="Calibri" panose="020F0502020204030204" pitchFamily="34" charset="0"/>
              </a:rPr>
              <a:t>Disabled prior to taking Pilot:</a:t>
            </a:r>
            <a:endParaRPr lang="en-US" sz="2000" b="0" i="0" u="none" strike="noStrike" dirty="0">
              <a:solidFill>
                <a:srgbClr val="212121"/>
              </a:solidFill>
              <a:effectLst/>
              <a:latin typeface="Calibri" panose="020F0502020204030204" pitchFamily="34" charset="0"/>
            </a:endParaRPr>
          </a:p>
          <a:p>
            <a:pPr marL="0" marR="0" algn="l">
              <a:spcBef>
                <a:spcPts val="0"/>
              </a:spcBef>
              <a:spcAft>
                <a:spcPts val="0"/>
              </a:spcAft>
            </a:pPr>
            <a:r>
              <a:rPr lang="en-US" sz="2000" b="0" i="0" u="none" strike="noStrike" dirty="0">
                <a:solidFill>
                  <a:srgbClr val="212121"/>
                </a:solidFill>
                <a:effectLst/>
                <a:latin typeface="Calibri" panose="020F0502020204030204" pitchFamily="34" charset="0"/>
              </a:rPr>
              <a:t>Yes: 75% (1174); software/hardware ratio (76%/24%)</a:t>
            </a:r>
          </a:p>
          <a:p>
            <a:pPr marL="0" marR="0" algn="l">
              <a:spcBef>
                <a:spcPts val="0"/>
              </a:spcBef>
              <a:spcAft>
                <a:spcPts val="0"/>
              </a:spcAft>
            </a:pPr>
            <a:r>
              <a:rPr lang="en-US" sz="2000" b="0" i="0" u="none" strike="noStrike" dirty="0">
                <a:solidFill>
                  <a:srgbClr val="212121"/>
                </a:solidFill>
                <a:effectLst/>
                <a:highlight>
                  <a:srgbClr val="FFFF00"/>
                </a:highlight>
                <a:latin typeface="Calibri" panose="020F0502020204030204" pitchFamily="34" charset="0"/>
              </a:rPr>
              <a:t>No: 25% </a:t>
            </a:r>
            <a:r>
              <a:rPr lang="en-US" sz="2000" b="0" i="0" u="none" strike="noStrike" dirty="0">
                <a:solidFill>
                  <a:srgbClr val="212121"/>
                </a:solidFill>
                <a:effectLst/>
                <a:latin typeface="Calibri" panose="020F0502020204030204" pitchFamily="34" charset="0"/>
              </a:rPr>
              <a:t>(398); software/hardware ratio (68%/32%)</a:t>
            </a:r>
          </a:p>
          <a:p>
            <a:pPr marL="0" marR="0" indent="0" algn="l">
              <a:spcBef>
                <a:spcPts val="0"/>
              </a:spcBef>
              <a:spcAft>
                <a:spcPts val="0"/>
              </a:spcAft>
              <a:buNone/>
            </a:pPr>
            <a:r>
              <a:rPr lang="en-US" sz="2000" b="0" i="0" u="none" strike="noStrike" dirty="0">
                <a:solidFill>
                  <a:srgbClr val="212121"/>
                </a:solidFill>
                <a:effectLst/>
                <a:latin typeface="Calibri" panose="020F0502020204030204" pitchFamily="34" charset="0"/>
              </a:rPr>
              <a:t> </a:t>
            </a:r>
          </a:p>
          <a:p>
            <a:endParaRPr lang="en-US" sz="3200" dirty="0"/>
          </a:p>
        </p:txBody>
      </p:sp>
    </p:spTree>
    <p:extLst>
      <p:ext uri="{BB962C8B-B14F-4D97-AF65-F5344CB8AC3E}">
        <p14:creationId xmlns:p14="http://schemas.microsoft.com/office/powerpoint/2010/main" val="401543902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nintended Consequences of Certain New Environmental Regulations">
            <a:hlinkClick r:id="" action="ppaction://media"/>
            <a:extLst>
              <a:ext uri="{FF2B5EF4-FFF2-40B4-BE49-F238E27FC236}">
                <a16:creationId xmlns:a16="http://schemas.microsoft.com/office/drawing/2014/main" id="{FD09F720-4750-86BA-1767-E436474E706D}"/>
              </a:ext>
            </a:extLst>
          </p:cNvPr>
          <p:cNvPicPr>
            <a:picLocks noRot="1" noChangeAspect="1"/>
          </p:cNvPicPr>
          <p:nvPr>
            <a:videoFile r:link="rId1"/>
          </p:nvPr>
        </p:nvPicPr>
        <p:blipFill>
          <a:blip r:embed="rId4"/>
          <a:stretch>
            <a:fillRect/>
          </a:stretch>
        </p:blipFill>
        <p:spPr>
          <a:xfrm>
            <a:off x="0" y="0"/>
            <a:ext cx="10330458" cy="5836722"/>
          </a:xfrm>
          <a:prstGeom prst="rect">
            <a:avLst/>
          </a:prstGeom>
        </p:spPr>
      </p:pic>
    </p:spTree>
    <p:extLst>
      <p:ext uri="{BB962C8B-B14F-4D97-AF65-F5344CB8AC3E}">
        <p14:creationId xmlns:p14="http://schemas.microsoft.com/office/powerpoint/2010/main" val="34953100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F62B-ACCD-9A3F-886A-5DBFB871E39A}"/>
              </a:ext>
            </a:extLst>
          </p:cNvPr>
          <p:cNvSpPr>
            <a:spLocks noGrp="1"/>
          </p:cNvSpPr>
          <p:nvPr>
            <p:ph type="title"/>
          </p:nvPr>
        </p:nvSpPr>
        <p:spPr/>
        <p:txBody>
          <a:bodyPr>
            <a:normAutofit fontScale="90000"/>
          </a:bodyPr>
          <a:lstStyle/>
          <a:p>
            <a:r>
              <a:rPr lang="en-US" b="0" dirty="0">
                <a:effectLst/>
                <a:latin typeface="inherit"/>
              </a:rPr>
              <a:t>MSIB 24-23 Use of Software or Mechanical Based Engine or Shaft Power Limiters</a:t>
            </a:r>
            <a:endParaRPr lang="en-US" dirty="0"/>
          </a:p>
        </p:txBody>
      </p:sp>
      <p:sp>
        <p:nvSpPr>
          <p:cNvPr id="6" name="Content Placeholder 5">
            <a:extLst>
              <a:ext uri="{FF2B5EF4-FFF2-40B4-BE49-F238E27FC236}">
                <a16:creationId xmlns:a16="http://schemas.microsoft.com/office/drawing/2014/main" id="{73A93406-8B01-FC4F-DA70-308FABD6742A}"/>
              </a:ext>
            </a:extLst>
          </p:cNvPr>
          <p:cNvSpPr txBox="1">
            <a:spLocks noGrp="1"/>
          </p:cNvSpPr>
          <p:nvPr>
            <p:ph idx="1"/>
          </p:nvPr>
        </p:nvSpPr>
        <p:spPr>
          <a:xfrm>
            <a:off x="273050" y="1787525"/>
            <a:ext cx="11645900" cy="4966873"/>
          </a:xfrm>
          <a:prstGeom prst="rect">
            <a:avLst/>
          </a:prstGeom>
          <a:noFill/>
        </p:spPr>
        <p:txBody>
          <a:bodyPr wrap="square">
            <a:spAutoFit/>
          </a:bodyPr>
          <a:lstStyle/>
          <a:p>
            <a:pPr marL="0" indent="0">
              <a:buNone/>
            </a:pPr>
            <a:r>
              <a:rPr lang="en-US" sz="2400" dirty="0">
                <a:effectLst/>
                <a:latin typeface="Segoe UI" panose="020B0502040204020203" pitchFamily="34" charset="0"/>
              </a:rPr>
              <a:t>In accordance with Title 33, Code of Federal Regulation (CFR), Part 164.11(k), Pilots must be informed of the ships maneuvering characteristics and any abnormal circumstances on the vessel that may affect its safe navigation. Pilot Cards and the Onboard Management Manual (OMM) shall be up to date and reference for information including: </a:t>
            </a:r>
          </a:p>
          <a:p>
            <a:pPr marL="0" indent="0">
              <a:buNone/>
            </a:pPr>
            <a:br>
              <a:rPr lang="en-US" sz="2400" dirty="0">
                <a:effectLst/>
                <a:latin typeface="Segoe UI" panose="020B0502040204020203" pitchFamily="34" charset="0"/>
              </a:rPr>
            </a:br>
            <a:r>
              <a:rPr lang="en-US" sz="2400" dirty="0">
                <a:effectLst/>
                <a:latin typeface="Segoe UI" panose="020B0502040204020203" pitchFamily="34" charset="0"/>
              </a:rPr>
              <a:t>(1) procedures for accessing power reserves,</a:t>
            </a:r>
          </a:p>
          <a:p>
            <a:pPr marL="0" indent="0">
              <a:buNone/>
            </a:pPr>
            <a:br>
              <a:rPr lang="en-US" sz="2400" dirty="0">
                <a:effectLst/>
                <a:latin typeface="Segoe UI" panose="020B0502040204020203" pitchFamily="34" charset="0"/>
              </a:rPr>
            </a:br>
            <a:r>
              <a:rPr lang="en-US" sz="2400" dirty="0">
                <a:effectLst/>
                <a:latin typeface="Segoe UI" panose="020B0502040204020203" pitchFamily="34" charset="0"/>
              </a:rPr>
              <a:t>(2) time required for unlimiting the ships limiter or governor (i.e., accessing unlimited (design) power reserves),</a:t>
            </a:r>
          </a:p>
          <a:p>
            <a:pPr marL="0" indent="0">
              <a:buNone/>
            </a:pPr>
            <a:br>
              <a:rPr lang="en-US" sz="2400" dirty="0">
                <a:effectLst/>
                <a:latin typeface="Segoe UI" panose="020B0502040204020203" pitchFamily="34" charset="0"/>
              </a:rPr>
            </a:br>
            <a:r>
              <a:rPr lang="en-US" sz="2400" dirty="0">
                <a:effectLst/>
                <a:latin typeface="Segoe UI" panose="020B0502040204020203" pitchFamily="34" charset="0"/>
              </a:rPr>
              <a:t>(3) the ships maximum unlimited (design) and limited power.</a:t>
            </a:r>
            <a:br>
              <a:rPr lang="en-US" sz="2400" dirty="0">
                <a:effectLst/>
              </a:rPr>
            </a:br>
            <a:endParaRPr lang="en-US" sz="2400" dirty="0">
              <a:effectLst/>
            </a:endParaRPr>
          </a:p>
        </p:txBody>
      </p:sp>
    </p:spTree>
    <p:extLst>
      <p:ext uri="{BB962C8B-B14F-4D97-AF65-F5344CB8AC3E}">
        <p14:creationId xmlns:p14="http://schemas.microsoft.com/office/powerpoint/2010/main" val="267520719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36DC-59B7-412C-C07E-2D4DD0038ABA}"/>
              </a:ext>
            </a:extLst>
          </p:cNvPr>
          <p:cNvSpPr>
            <a:spLocks noGrp="1"/>
          </p:cNvSpPr>
          <p:nvPr>
            <p:ph type="title"/>
          </p:nvPr>
        </p:nvSpPr>
        <p:spPr/>
        <p:txBody>
          <a:bodyPr/>
          <a:lstStyle/>
          <a:p>
            <a:r>
              <a:rPr lang="en-US" dirty="0"/>
              <a:t>The rundown…</a:t>
            </a:r>
          </a:p>
        </p:txBody>
      </p:sp>
      <p:sp>
        <p:nvSpPr>
          <p:cNvPr id="3" name="Content Placeholder 2">
            <a:extLst>
              <a:ext uri="{FF2B5EF4-FFF2-40B4-BE49-F238E27FC236}">
                <a16:creationId xmlns:a16="http://schemas.microsoft.com/office/drawing/2014/main" id="{CC0A7A12-D712-0093-CE59-537F4E9A2DAC}"/>
              </a:ext>
            </a:extLst>
          </p:cNvPr>
          <p:cNvSpPr>
            <a:spLocks noGrp="1"/>
          </p:cNvSpPr>
          <p:nvPr>
            <p:ph idx="1"/>
          </p:nvPr>
        </p:nvSpPr>
        <p:spPr>
          <a:xfrm>
            <a:off x="368300" y="1952625"/>
            <a:ext cx="11645900" cy="4351338"/>
          </a:xfrm>
        </p:spPr>
        <p:txBody>
          <a:bodyPr>
            <a:noAutofit/>
          </a:bodyPr>
          <a:lstStyle/>
          <a:p>
            <a:pPr marL="285750" marR="0" indent="-514350" algn="l">
              <a:lnSpc>
                <a:spcPct val="100000"/>
              </a:lnSpc>
              <a:spcBef>
                <a:spcPts val="0"/>
              </a:spcBef>
              <a:spcAft>
                <a:spcPts val="0"/>
              </a:spcAft>
              <a:buFont typeface="+mj-lt"/>
              <a:buAutoNum type="arabicPeriod"/>
            </a:pPr>
            <a:r>
              <a:rPr lang="en-US" sz="2400" dirty="0"/>
              <a:t>Gathering the stakeholder team was successful in understanding the problem.</a:t>
            </a:r>
          </a:p>
          <a:p>
            <a:pPr marL="285750" marR="0" indent="-514350" algn="l">
              <a:lnSpc>
                <a:spcPct val="100000"/>
              </a:lnSpc>
              <a:spcBef>
                <a:spcPts val="0"/>
              </a:spcBef>
              <a:spcAft>
                <a:spcPts val="0"/>
              </a:spcAft>
              <a:buFont typeface="+mj-lt"/>
              <a:buAutoNum type="arabicPeriod"/>
            </a:pPr>
            <a:endParaRPr lang="en-US" sz="2400" dirty="0"/>
          </a:p>
          <a:p>
            <a:pPr marL="285750" marR="0" indent="-514350" algn="l">
              <a:lnSpc>
                <a:spcPct val="100000"/>
              </a:lnSpc>
              <a:spcBef>
                <a:spcPts val="0"/>
              </a:spcBef>
              <a:spcAft>
                <a:spcPts val="0"/>
              </a:spcAft>
              <a:buFont typeface="+mj-lt"/>
              <a:buAutoNum type="arabicPeriod"/>
            </a:pPr>
            <a:r>
              <a:rPr lang="en-US" sz="2400" dirty="0"/>
              <a:t>Local and nation regulation has been drafted in record time.</a:t>
            </a:r>
          </a:p>
          <a:p>
            <a:pPr marL="285750" marR="0" indent="-514350" algn="l">
              <a:lnSpc>
                <a:spcPct val="100000"/>
              </a:lnSpc>
              <a:spcBef>
                <a:spcPts val="0"/>
              </a:spcBef>
              <a:spcAft>
                <a:spcPts val="0"/>
              </a:spcAft>
              <a:buFont typeface="+mj-lt"/>
              <a:buAutoNum type="arabicPeriod"/>
            </a:pPr>
            <a:endParaRPr lang="en-US" sz="2400" dirty="0"/>
          </a:p>
          <a:p>
            <a:pPr marL="285750" marR="0" indent="-514350" algn="l">
              <a:lnSpc>
                <a:spcPct val="100000"/>
              </a:lnSpc>
              <a:spcBef>
                <a:spcPts val="0"/>
              </a:spcBef>
              <a:spcAft>
                <a:spcPts val="0"/>
              </a:spcAft>
              <a:buFont typeface="+mj-lt"/>
              <a:buAutoNum type="arabicPeriod"/>
            </a:pPr>
            <a:r>
              <a:rPr lang="en-US" sz="2400" dirty="0"/>
              <a:t>The “informercial” video is effective to communicate with non mariners.</a:t>
            </a:r>
          </a:p>
          <a:p>
            <a:pPr marL="285750" marR="0" indent="-514350" algn="l">
              <a:lnSpc>
                <a:spcPct val="100000"/>
              </a:lnSpc>
              <a:spcBef>
                <a:spcPts val="0"/>
              </a:spcBef>
              <a:spcAft>
                <a:spcPts val="0"/>
              </a:spcAft>
              <a:buFont typeface="+mj-lt"/>
              <a:buAutoNum type="arabicPeriod"/>
            </a:pPr>
            <a:endParaRPr lang="en-US" sz="2400" dirty="0"/>
          </a:p>
          <a:p>
            <a:pPr marL="285750" marR="0" indent="-514350" algn="l">
              <a:lnSpc>
                <a:spcPct val="100000"/>
              </a:lnSpc>
              <a:spcBef>
                <a:spcPts val="0"/>
              </a:spcBef>
              <a:spcAft>
                <a:spcPts val="0"/>
              </a:spcAft>
              <a:buFont typeface="+mj-lt"/>
              <a:buAutoNum type="arabicPeriod"/>
            </a:pPr>
            <a:r>
              <a:rPr lang="en-US" sz="2400" dirty="0"/>
              <a:t>We hope the IMO revises CII/EEXI to be </a:t>
            </a:r>
            <a:r>
              <a:rPr lang="en-US" sz="2400" dirty="0" err="1"/>
              <a:t>seabuoy</a:t>
            </a:r>
            <a:r>
              <a:rPr lang="en-US" sz="2400" dirty="0"/>
              <a:t> to </a:t>
            </a:r>
            <a:r>
              <a:rPr lang="en-US" sz="2400" dirty="0" err="1"/>
              <a:t>seabuoy</a:t>
            </a:r>
            <a:endParaRPr lang="en-US" sz="2400" dirty="0"/>
          </a:p>
          <a:p>
            <a:pPr marL="285750" marR="0" indent="-514350" algn="l">
              <a:lnSpc>
                <a:spcPct val="100000"/>
              </a:lnSpc>
              <a:spcBef>
                <a:spcPts val="0"/>
              </a:spcBef>
              <a:spcAft>
                <a:spcPts val="0"/>
              </a:spcAft>
              <a:buFont typeface="+mj-lt"/>
              <a:buAutoNum type="arabicPeriod"/>
            </a:pPr>
            <a:endParaRPr lang="en-US" sz="2400" dirty="0"/>
          </a:p>
          <a:p>
            <a:pPr marL="285750" marR="0" indent="-514350" algn="l">
              <a:lnSpc>
                <a:spcPct val="100000"/>
              </a:lnSpc>
              <a:spcBef>
                <a:spcPts val="0"/>
              </a:spcBef>
              <a:spcAft>
                <a:spcPts val="0"/>
              </a:spcAft>
              <a:buFont typeface="+mj-lt"/>
              <a:buAutoNum type="arabicPeriod"/>
            </a:pPr>
            <a:r>
              <a:rPr lang="en-US" sz="2400" dirty="0"/>
              <a:t>The partnership with the APA and IMPA is invaluable</a:t>
            </a:r>
          </a:p>
          <a:p>
            <a:pPr marL="0" marR="0" algn="l">
              <a:lnSpc>
                <a:spcPct val="100000"/>
              </a:lnSpc>
              <a:spcBef>
                <a:spcPts val="0"/>
              </a:spcBef>
              <a:spcAft>
                <a:spcPts val="0"/>
              </a:spcAft>
            </a:pPr>
            <a:endParaRPr lang="en-US" sz="2400" dirty="0"/>
          </a:p>
        </p:txBody>
      </p:sp>
    </p:spTree>
    <p:extLst>
      <p:ext uri="{BB962C8B-B14F-4D97-AF65-F5344CB8AC3E}">
        <p14:creationId xmlns:p14="http://schemas.microsoft.com/office/powerpoint/2010/main" val="109935274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6DDC6-8A1D-1D64-0DE3-ED8670A2D473}"/>
              </a:ext>
            </a:extLst>
          </p:cNvPr>
          <p:cNvSpPr>
            <a:spLocks noGrp="1"/>
          </p:cNvSpPr>
          <p:nvPr>
            <p:ph type="title"/>
          </p:nvPr>
        </p:nvSpPr>
        <p:spPr/>
        <p:txBody>
          <a:bodyPr/>
          <a:lstStyle/>
          <a:p>
            <a:r>
              <a:rPr lang="en-US" dirty="0"/>
              <a:t>Mid 2023, Started Seeing Modified Pilot Cards</a:t>
            </a:r>
          </a:p>
        </p:txBody>
      </p:sp>
      <p:sp>
        <p:nvSpPr>
          <p:cNvPr id="3" name="Content Placeholder 2">
            <a:extLst>
              <a:ext uri="{FF2B5EF4-FFF2-40B4-BE49-F238E27FC236}">
                <a16:creationId xmlns:a16="http://schemas.microsoft.com/office/drawing/2014/main" id="{6D035EE1-AE91-7A09-0F3E-BDBDF23E338B}"/>
              </a:ext>
            </a:extLst>
          </p:cNvPr>
          <p:cNvSpPr>
            <a:spLocks noGrp="1"/>
          </p:cNvSpPr>
          <p:nvPr>
            <p:ph idx="1"/>
          </p:nvPr>
        </p:nvSpPr>
        <p:spPr>
          <a:xfrm>
            <a:off x="1392927" y="2097088"/>
            <a:ext cx="3009739" cy="1171045"/>
          </a:xfrm>
        </p:spPr>
        <p:txBody>
          <a:bodyPr/>
          <a:lstStyle/>
          <a:p>
            <a:pPr marL="0" indent="0">
              <a:buNone/>
            </a:pPr>
            <a:r>
              <a:rPr lang="en-US" i="1" dirty="0"/>
              <a:t>“Someone grab the label maker”</a:t>
            </a:r>
          </a:p>
        </p:txBody>
      </p:sp>
      <p:pic>
        <p:nvPicPr>
          <p:cNvPr id="4" name="Picture 3" descr="A white sign with black text and numbers&#10;&#10;Description automatically generated">
            <a:extLst>
              <a:ext uri="{FF2B5EF4-FFF2-40B4-BE49-F238E27FC236}">
                <a16:creationId xmlns:a16="http://schemas.microsoft.com/office/drawing/2014/main" id="{E655186B-B5B9-1267-C8AB-9AA77C0EDB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95" t="24613"/>
          <a:stretch/>
        </p:blipFill>
        <p:spPr>
          <a:xfrm>
            <a:off x="4614353" y="1959430"/>
            <a:ext cx="6739447" cy="4750520"/>
          </a:xfrm>
          <a:prstGeom prst="rect">
            <a:avLst/>
          </a:prstGeom>
        </p:spPr>
      </p:pic>
      <p:pic>
        <p:nvPicPr>
          <p:cNvPr id="5" name="Picture 4">
            <a:extLst>
              <a:ext uri="{FF2B5EF4-FFF2-40B4-BE49-F238E27FC236}">
                <a16:creationId xmlns:a16="http://schemas.microsoft.com/office/drawing/2014/main" id="{58F288CC-22D1-6853-35CF-EEF16B6B57BC}"/>
              </a:ext>
            </a:extLst>
          </p:cNvPr>
          <p:cNvPicPr>
            <a:picLocks noChangeAspect="1"/>
          </p:cNvPicPr>
          <p:nvPr/>
        </p:nvPicPr>
        <p:blipFill>
          <a:blip r:embed="rId4"/>
          <a:stretch>
            <a:fillRect/>
          </a:stretch>
        </p:blipFill>
        <p:spPr>
          <a:xfrm flipH="1">
            <a:off x="-258787" y="2778400"/>
            <a:ext cx="2785856" cy="3714475"/>
          </a:xfrm>
          <a:prstGeom prst="rect">
            <a:avLst/>
          </a:prstGeom>
        </p:spPr>
      </p:pic>
    </p:spTree>
    <p:extLst>
      <p:ext uri="{BB962C8B-B14F-4D97-AF65-F5344CB8AC3E}">
        <p14:creationId xmlns:p14="http://schemas.microsoft.com/office/powerpoint/2010/main" val="407831032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F9DD-5404-0C96-64F4-8804690F6E64}"/>
              </a:ext>
            </a:extLst>
          </p:cNvPr>
          <p:cNvSpPr>
            <a:spLocks noGrp="1"/>
          </p:cNvSpPr>
          <p:nvPr>
            <p:ph type="ctrTitle"/>
          </p:nvPr>
        </p:nvSpPr>
        <p:spPr>
          <a:xfrm>
            <a:off x="1524000" y="2806699"/>
            <a:ext cx="9144000" cy="2019301"/>
          </a:xfrm>
        </p:spPr>
        <p:txBody>
          <a:bodyPr>
            <a:normAutofit/>
          </a:bodyPr>
          <a:lstStyle/>
          <a:p>
            <a:r>
              <a:rPr lang="en-US" sz="3200" b="0" i="0" u="none" strike="noStrike" dirty="0">
                <a:solidFill>
                  <a:srgbClr val="212121"/>
                </a:solidFill>
                <a:effectLst/>
                <a:latin typeface="Aptos" panose="020B0004020202020204" pitchFamily="34" charset="0"/>
              </a:rPr>
              <a:t>Thank You</a:t>
            </a:r>
            <a:br>
              <a:rPr lang="en-US" sz="3200" b="0" i="0" u="none" strike="noStrike" dirty="0">
                <a:solidFill>
                  <a:srgbClr val="212121"/>
                </a:solidFill>
                <a:effectLst/>
                <a:latin typeface="Aptos" panose="020B0004020202020204" pitchFamily="34" charset="0"/>
              </a:rPr>
            </a:br>
            <a:br>
              <a:rPr lang="en-US" sz="3200" b="0" i="0" u="none" strike="noStrike" dirty="0">
                <a:solidFill>
                  <a:srgbClr val="212121"/>
                </a:solidFill>
                <a:effectLst/>
                <a:latin typeface="Aptos" panose="020B0004020202020204" pitchFamily="34" charset="0"/>
              </a:rPr>
            </a:br>
            <a:r>
              <a:rPr lang="en-US" sz="3200" b="0" i="0" u="none" strike="noStrike" dirty="0">
                <a:solidFill>
                  <a:srgbClr val="212121"/>
                </a:solidFill>
                <a:effectLst/>
                <a:latin typeface="Aptos" panose="020B0004020202020204" pitchFamily="34" charset="0"/>
              </a:rPr>
              <a:t>Houston Pilots: Adapting to Engine Power Limitations Resulting from CII/EEXI Regulation</a:t>
            </a:r>
            <a:endParaRPr lang="en-US" sz="3200" dirty="0"/>
          </a:p>
        </p:txBody>
      </p:sp>
      <p:sp>
        <p:nvSpPr>
          <p:cNvPr id="3" name="Subtitle 2">
            <a:extLst>
              <a:ext uri="{FF2B5EF4-FFF2-40B4-BE49-F238E27FC236}">
                <a16:creationId xmlns:a16="http://schemas.microsoft.com/office/drawing/2014/main" id="{942920B3-6E0D-2D15-207F-B67E4327414C}"/>
              </a:ext>
            </a:extLst>
          </p:cNvPr>
          <p:cNvSpPr>
            <a:spLocks noGrp="1"/>
          </p:cNvSpPr>
          <p:nvPr>
            <p:ph type="subTitle" idx="1"/>
          </p:nvPr>
        </p:nvSpPr>
        <p:spPr>
          <a:xfrm>
            <a:off x="1625600" y="5181600"/>
            <a:ext cx="9144000" cy="1308100"/>
          </a:xfrm>
        </p:spPr>
        <p:txBody>
          <a:bodyPr/>
          <a:lstStyle/>
          <a:p>
            <a:r>
              <a:rPr lang="en-US" dirty="0"/>
              <a:t>Capt. Clint Winegar</a:t>
            </a:r>
          </a:p>
          <a:p>
            <a:r>
              <a:rPr lang="en-US" dirty="0"/>
              <a:t>Presiding Officer, Houston Pilots</a:t>
            </a:r>
          </a:p>
        </p:txBody>
      </p:sp>
    </p:spTree>
    <p:extLst>
      <p:ext uri="{BB962C8B-B14F-4D97-AF65-F5344CB8AC3E}">
        <p14:creationId xmlns:p14="http://schemas.microsoft.com/office/powerpoint/2010/main" val="74126626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8058-F202-5120-5021-71F1ECAB42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A0F842-9B7E-94BD-9135-45D64CD7E58F}"/>
              </a:ext>
            </a:extLst>
          </p:cNvPr>
          <p:cNvSpPr>
            <a:spLocks noGrp="1"/>
          </p:cNvSpPr>
          <p:nvPr>
            <p:ph idx="1"/>
          </p:nvPr>
        </p:nvSpPr>
        <p:spPr>
          <a:xfrm>
            <a:off x="7885042" y="1825625"/>
            <a:ext cx="3468757" cy="4351338"/>
          </a:xfrm>
        </p:spPr>
        <p:txBody>
          <a:bodyPr/>
          <a:lstStyle/>
          <a:p>
            <a:endParaRPr lang="en-US"/>
          </a:p>
        </p:txBody>
      </p:sp>
      <p:pic>
        <p:nvPicPr>
          <p:cNvPr id="4" name="Picture 3" descr="A screen shot of a paper&#10;&#10;Description automatically generated">
            <a:extLst>
              <a:ext uri="{FF2B5EF4-FFF2-40B4-BE49-F238E27FC236}">
                <a16:creationId xmlns:a16="http://schemas.microsoft.com/office/drawing/2014/main" id="{903A12BB-B90E-E98A-53CE-E10FB026E0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12163"/>
            <a:ext cx="11887200" cy="6845837"/>
          </a:xfrm>
          <a:prstGeom prst="rect">
            <a:avLst/>
          </a:prstGeom>
        </p:spPr>
      </p:pic>
      <p:sp>
        <p:nvSpPr>
          <p:cNvPr id="5" name="Oval 4">
            <a:extLst>
              <a:ext uri="{FF2B5EF4-FFF2-40B4-BE49-F238E27FC236}">
                <a16:creationId xmlns:a16="http://schemas.microsoft.com/office/drawing/2014/main" id="{D86A6766-0D72-AC06-8F54-9863FFD938F3}"/>
              </a:ext>
            </a:extLst>
          </p:cNvPr>
          <p:cNvSpPr/>
          <p:nvPr/>
        </p:nvSpPr>
        <p:spPr>
          <a:xfrm>
            <a:off x="977900" y="2452549"/>
            <a:ext cx="10769599" cy="10399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7913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with a white text on it&#10;&#10;Description automatically generated with medium confidence">
            <a:extLst>
              <a:ext uri="{FF2B5EF4-FFF2-40B4-BE49-F238E27FC236}">
                <a16:creationId xmlns:a16="http://schemas.microsoft.com/office/drawing/2014/main" id="{3F934023-FA85-9C9C-4BC7-FD636F15FC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70242" y="646067"/>
            <a:ext cx="6858000" cy="5143500"/>
          </a:xfrm>
          <a:prstGeom prst="rect">
            <a:avLst/>
          </a:prstGeom>
        </p:spPr>
      </p:pic>
      <p:pic>
        <p:nvPicPr>
          <p:cNvPr id="5" name="Picture 4" descr="A screen with a white text on it&#10;&#10;Description automatically generated with medium confidence">
            <a:extLst>
              <a:ext uri="{FF2B5EF4-FFF2-40B4-BE49-F238E27FC236}">
                <a16:creationId xmlns:a16="http://schemas.microsoft.com/office/drawing/2014/main" id="{1640E8F0-60E0-1EDF-3150-8E5A62BD8D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886849" y="641122"/>
            <a:ext cx="2928732" cy="4903579"/>
          </a:xfrm>
          <a:prstGeom prst="rect">
            <a:avLst/>
          </a:prstGeom>
          <a:ln w="57150">
            <a:solidFill>
              <a:srgbClr val="FF0000"/>
            </a:solidFill>
          </a:ln>
        </p:spPr>
      </p:pic>
      <p:pic>
        <p:nvPicPr>
          <p:cNvPr id="6" name="Picture 5">
            <a:extLst>
              <a:ext uri="{FF2B5EF4-FFF2-40B4-BE49-F238E27FC236}">
                <a16:creationId xmlns:a16="http://schemas.microsoft.com/office/drawing/2014/main" id="{0565E4B0-20CC-62B7-3DE5-5BC30112BCD8}"/>
              </a:ext>
            </a:extLst>
          </p:cNvPr>
          <p:cNvPicPr>
            <a:picLocks noChangeAspect="1"/>
          </p:cNvPicPr>
          <p:nvPr/>
        </p:nvPicPr>
        <p:blipFill>
          <a:blip r:embed="rId5"/>
          <a:stretch>
            <a:fillRect/>
          </a:stretch>
        </p:blipFill>
        <p:spPr>
          <a:xfrm>
            <a:off x="8706815" y="3217817"/>
            <a:ext cx="3380818" cy="3380818"/>
          </a:xfrm>
          <a:prstGeom prst="rect">
            <a:avLst/>
          </a:prstGeom>
        </p:spPr>
      </p:pic>
    </p:spTree>
    <p:extLst>
      <p:ext uri="{BB962C8B-B14F-4D97-AF65-F5344CB8AC3E}">
        <p14:creationId xmlns:p14="http://schemas.microsoft.com/office/powerpoint/2010/main" val="413996126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94F3A0-278E-1A12-7AB3-90E07DBDBF08}"/>
              </a:ext>
            </a:extLst>
          </p:cNvPr>
          <p:cNvSpPr>
            <a:spLocks noGrp="1"/>
          </p:cNvSpPr>
          <p:nvPr>
            <p:ph type="sldNum" sz="quarter" idx="12"/>
          </p:nvPr>
        </p:nvSpPr>
        <p:spPr/>
        <p:txBody>
          <a:bodyPr/>
          <a:lstStyle/>
          <a:p>
            <a:fld id="{00000000-1234-1234-1234-123412341234}" type="slidenum">
              <a:rPr lang="en-US" smtClean="0"/>
              <a:pPr/>
              <a:t>5</a:t>
            </a:fld>
            <a:endParaRPr lang="en-US"/>
          </a:p>
        </p:txBody>
      </p:sp>
      <p:pic>
        <p:nvPicPr>
          <p:cNvPr id="3074" name="Picture 2" descr="8 Texting acronym jokes ideas | jokes, acronym, bones funny">
            <a:extLst>
              <a:ext uri="{FF2B5EF4-FFF2-40B4-BE49-F238E27FC236}">
                <a16:creationId xmlns:a16="http://schemas.microsoft.com/office/drawing/2014/main" id="{13D3ECF4-47D0-3708-C7A7-1BCD920D5E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665819" y="745652"/>
            <a:ext cx="5412565" cy="53666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1DFCD2-B6B7-66C6-87AE-5290AD2E808B}"/>
              </a:ext>
            </a:extLst>
          </p:cNvPr>
          <p:cNvSpPr txBox="1"/>
          <p:nvPr/>
        </p:nvSpPr>
        <p:spPr>
          <a:xfrm>
            <a:off x="498024" y="294555"/>
            <a:ext cx="4373398" cy="5268045"/>
          </a:xfrm>
          <a:prstGeom prst="rect">
            <a:avLst/>
          </a:prstGeom>
          <a:noFill/>
        </p:spPr>
        <p:txBody>
          <a:bodyPr wrap="square" lIns="0" tIns="0" rIns="0" bIns="0" rtlCol="0">
            <a:spAutoFit/>
          </a:bodyPr>
          <a:lstStyle/>
          <a:p>
            <a:pPr algn="l">
              <a:lnSpc>
                <a:spcPct val="150000"/>
              </a:lnSpc>
              <a:spcBef>
                <a:spcPts val="600"/>
              </a:spcBef>
            </a:pPr>
            <a:r>
              <a:rPr lang="en-US" sz="3600" i="1" dirty="0">
                <a:solidFill>
                  <a:srgbClr val="C00000"/>
                </a:solidFill>
              </a:rPr>
              <a:t>New acronyms</a:t>
            </a:r>
          </a:p>
          <a:p>
            <a:pPr algn="l">
              <a:lnSpc>
                <a:spcPct val="150000"/>
              </a:lnSpc>
              <a:spcBef>
                <a:spcPts val="600"/>
              </a:spcBef>
            </a:pPr>
            <a:endParaRPr lang="en-US" sz="3600" i="1" dirty="0">
              <a:solidFill>
                <a:schemeClr val="accent1"/>
              </a:solidFill>
            </a:endParaRPr>
          </a:p>
          <a:p>
            <a:pPr algn="l">
              <a:lnSpc>
                <a:spcPct val="150000"/>
              </a:lnSpc>
              <a:spcBef>
                <a:spcPts val="600"/>
              </a:spcBef>
            </a:pPr>
            <a:r>
              <a:rPr lang="en-US" sz="3600" i="1" dirty="0">
                <a:solidFill>
                  <a:schemeClr val="accent1"/>
                </a:solidFill>
              </a:rPr>
              <a:t>CII</a:t>
            </a:r>
          </a:p>
          <a:p>
            <a:pPr algn="l">
              <a:lnSpc>
                <a:spcPct val="150000"/>
              </a:lnSpc>
              <a:spcBef>
                <a:spcPts val="600"/>
              </a:spcBef>
            </a:pPr>
            <a:r>
              <a:rPr lang="en-US" sz="3600" i="1" dirty="0">
                <a:solidFill>
                  <a:schemeClr val="accent1"/>
                </a:solidFill>
              </a:rPr>
              <a:t>EEXI</a:t>
            </a:r>
          </a:p>
          <a:p>
            <a:pPr algn="l">
              <a:lnSpc>
                <a:spcPct val="150000"/>
              </a:lnSpc>
              <a:spcBef>
                <a:spcPts val="600"/>
              </a:spcBef>
            </a:pPr>
            <a:r>
              <a:rPr lang="en-US" sz="3600" i="1" dirty="0">
                <a:solidFill>
                  <a:schemeClr val="accent1"/>
                </a:solidFill>
              </a:rPr>
              <a:t>EPL </a:t>
            </a:r>
          </a:p>
          <a:p>
            <a:pPr algn="l">
              <a:lnSpc>
                <a:spcPct val="150000"/>
              </a:lnSpc>
              <a:spcBef>
                <a:spcPts val="600"/>
              </a:spcBef>
            </a:pPr>
            <a:r>
              <a:rPr lang="en-US" sz="3600" i="1" dirty="0">
                <a:solidFill>
                  <a:schemeClr val="accent1"/>
                </a:solidFill>
              </a:rPr>
              <a:t>SHAPOLI</a:t>
            </a:r>
          </a:p>
        </p:txBody>
      </p:sp>
    </p:spTree>
    <p:extLst>
      <p:ext uri="{BB962C8B-B14F-4D97-AF65-F5344CB8AC3E}">
        <p14:creationId xmlns:p14="http://schemas.microsoft.com/office/powerpoint/2010/main" val="408263995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5" name="Arc 4104">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5FBDF61-9F99-22E1-7A2D-9AEE1DBE3966}"/>
              </a:ext>
            </a:extLst>
          </p:cNvPr>
          <p:cNvSpPr>
            <a:spLocks noGrp="1"/>
          </p:cNvSpPr>
          <p:nvPr>
            <p:ph type="title"/>
          </p:nvPr>
        </p:nvSpPr>
        <p:spPr>
          <a:xfrm>
            <a:off x="1010420" y="1514154"/>
            <a:ext cx="5085580" cy="1042779"/>
          </a:xfrm>
        </p:spPr>
        <p:txBody>
          <a:bodyPr vert="horz" lIns="91440" tIns="45720" rIns="91440" bIns="45720" rtlCol="0" anchor="b">
            <a:noAutofit/>
          </a:bodyPr>
          <a:lstStyle/>
          <a:p>
            <a:pPr algn="ctr"/>
            <a:br>
              <a:rPr lang="en-US" sz="4000" dirty="0">
                <a:solidFill>
                  <a:schemeClr val="bg1"/>
                </a:solidFill>
              </a:rPr>
            </a:br>
            <a:br>
              <a:rPr lang="en-US" sz="4000" dirty="0">
                <a:solidFill>
                  <a:schemeClr val="bg1"/>
                </a:solidFill>
              </a:rPr>
            </a:br>
            <a:r>
              <a:rPr lang="en-US" sz="4000" dirty="0">
                <a:solidFill>
                  <a:schemeClr val="bg1"/>
                </a:solidFill>
              </a:rPr>
              <a:t>“Let’s have a meeting”</a:t>
            </a:r>
          </a:p>
        </p:txBody>
      </p:sp>
      <p:sp>
        <p:nvSpPr>
          <p:cNvPr id="4107" name="Oval 4106">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98" name="Picture 2" descr="Stream S01E6(Houston, We Have A Problem!) by KATARSIS | Listen online for  free on SoundCloud">
            <a:extLst>
              <a:ext uri="{FF2B5EF4-FFF2-40B4-BE49-F238E27FC236}">
                <a16:creationId xmlns:a16="http://schemas.microsoft.com/office/drawing/2014/main" id="{DDEFAD15-C98D-544F-5C15-E929452FC8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55432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93C1-A915-4251-AB63-63C6D357B3D0}"/>
              </a:ext>
            </a:extLst>
          </p:cNvPr>
          <p:cNvSpPr>
            <a:spLocks noGrp="1"/>
          </p:cNvSpPr>
          <p:nvPr>
            <p:ph type="ctrTitle"/>
          </p:nvPr>
        </p:nvSpPr>
        <p:spPr>
          <a:xfrm>
            <a:off x="870358" y="2707355"/>
            <a:ext cx="9804721" cy="2274689"/>
          </a:xfrm>
        </p:spPr>
        <p:txBody>
          <a:bodyPr/>
          <a:lstStyle/>
          <a:p>
            <a:r>
              <a:rPr lang="en-GB" sz="3600" dirty="0"/>
              <a:t>EEXI/EPL   </a:t>
            </a:r>
            <a:br>
              <a:rPr lang="en-GB" sz="3600" dirty="0"/>
            </a:br>
            <a:br>
              <a:rPr lang="en-GB" sz="3600" dirty="0"/>
            </a:br>
            <a:r>
              <a:rPr lang="en-GB" sz="2400" dirty="0"/>
              <a:t>Jan Hagen Andersen</a:t>
            </a:r>
            <a:br>
              <a:rPr lang="en-GB" sz="2400" dirty="0"/>
            </a:br>
            <a:r>
              <a:rPr lang="en-GB" sz="2400" dirty="0"/>
              <a:t>BD/Regional Decarbonization Director</a:t>
            </a:r>
            <a:br>
              <a:rPr lang="en-GB" sz="3600" dirty="0"/>
            </a:br>
            <a:endParaRPr lang="en-GB" sz="1600" dirty="0"/>
          </a:p>
        </p:txBody>
      </p:sp>
      <p:sp>
        <p:nvSpPr>
          <p:cNvPr id="5" name="Slide Number Placeholder 4">
            <a:extLst>
              <a:ext uri="{FF2B5EF4-FFF2-40B4-BE49-F238E27FC236}">
                <a16:creationId xmlns:a16="http://schemas.microsoft.com/office/drawing/2014/main" id="{F6DD02E8-4AB3-4DD6-B056-B75FDF626938}"/>
              </a:ext>
            </a:extLst>
          </p:cNvPr>
          <p:cNvSpPr>
            <a:spLocks noGrp="1"/>
          </p:cNvSpPr>
          <p:nvPr>
            <p:ph type="sldNum" sz="quarter" idx="17"/>
          </p:nvPr>
        </p:nvSpPr>
        <p:spPr/>
        <p:txBody>
          <a:bodyPr/>
          <a:lstStyle/>
          <a:p>
            <a:fld id="{5BA07366-CB75-4AA8-9E5B-928B849F427C}" type="slidenum">
              <a:rPr lang="en-GB" smtClean="0"/>
              <a:pPr/>
              <a:t>7</a:t>
            </a:fld>
            <a:endParaRPr lang="en-GB" sz="100"/>
          </a:p>
        </p:txBody>
      </p:sp>
      <p:sp>
        <p:nvSpPr>
          <p:cNvPr id="3" name="TextBox 2">
            <a:extLst>
              <a:ext uri="{FF2B5EF4-FFF2-40B4-BE49-F238E27FC236}">
                <a16:creationId xmlns:a16="http://schemas.microsoft.com/office/drawing/2014/main" id="{9E9191E1-070C-F62B-759F-D7AD51902B51}"/>
              </a:ext>
            </a:extLst>
          </p:cNvPr>
          <p:cNvSpPr txBox="1"/>
          <p:nvPr/>
        </p:nvSpPr>
        <p:spPr>
          <a:xfrm rot="20989305">
            <a:off x="3239192" y="2030246"/>
            <a:ext cx="7875587" cy="1354217"/>
          </a:xfrm>
          <a:prstGeom prst="rect">
            <a:avLst/>
          </a:prstGeom>
          <a:noFill/>
        </p:spPr>
        <p:txBody>
          <a:bodyPr wrap="square" lIns="0" tIns="0" rIns="0" bIns="0" rtlCol="0">
            <a:spAutoFit/>
          </a:bodyPr>
          <a:lstStyle/>
          <a:p>
            <a:pPr algn="ctr">
              <a:lnSpc>
                <a:spcPct val="100000"/>
              </a:lnSpc>
              <a:spcBef>
                <a:spcPts val="600"/>
              </a:spcBef>
            </a:pPr>
            <a:r>
              <a:rPr lang="en-US" sz="4400" i="1" dirty="0">
                <a:solidFill>
                  <a:srgbClr val="FFFF00"/>
                </a:solidFill>
              </a:rPr>
              <a:t>Presented at the Houston Pilots August 14</a:t>
            </a:r>
            <a:r>
              <a:rPr lang="en-US" sz="4400" i="1" baseline="30000" dirty="0">
                <a:solidFill>
                  <a:srgbClr val="FFFF00"/>
                </a:solidFill>
              </a:rPr>
              <a:t>th</a:t>
            </a:r>
            <a:r>
              <a:rPr lang="en-US" sz="4400" i="1" dirty="0">
                <a:solidFill>
                  <a:srgbClr val="FFFF00"/>
                </a:solidFill>
              </a:rPr>
              <a:t>, 2023</a:t>
            </a:r>
          </a:p>
        </p:txBody>
      </p:sp>
    </p:spTree>
    <p:extLst>
      <p:ext uri="{BB962C8B-B14F-4D97-AF65-F5344CB8AC3E}">
        <p14:creationId xmlns:p14="http://schemas.microsoft.com/office/powerpoint/2010/main" val="144999572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8058-F202-5120-5021-71F1ECAB42BF}"/>
              </a:ext>
            </a:extLst>
          </p:cNvPr>
          <p:cNvSpPr>
            <a:spLocks noGrp="1"/>
          </p:cNvSpPr>
          <p:nvPr>
            <p:ph type="title"/>
          </p:nvPr>
        </p:nvSpPr>
        <p:spPr/>
        <p:txBody>
          <a:bodyPr>
            <a:normAutofit/>
          </a:bodyPr>
          <a:lstStyle/>
          <a:p>
            <a:r>
              <a:rPr lang="en-US" dirty="0"/>
              <a:t>New Orleans - Baton Rouge Pilots Shared a Near Miss – Bulk Carrier w/EPL </a:t>
            </a:r>
          </a:p>
        </p:txBody>
      </p:sp>
      <p:pic>
        <p:nvPicPr>
          <p:cNvPr id="4" name="Screen Recording 2023-08-19 at 6.57.58 AM">
            <a:hlinkClick r:id="" action="ppaction://media"/>
            <a:extLst>
              <a:ext uri="{FF2B5EF4-FFF2-40B4-BE49-F238E27FC236}">
                <a16:creationId xmlns:a16="http://schemas.microsoft.com/office/drawing/2014/main" id="{EE6E54B6-A6B0-482A-CDFE-ED15BAD2162D}"/>
              </a:ext>
            </a:extLst>
          </p:cNvPr>
          <p:cNvPicPr>
            <a:picLocks noGrp="1" noChangeAspect="1"/>
          </p:cNvPicPr>
          <p:nvPr>
            <p:ph idx="1"/>
            <a:videoFile r:link="rId1"/>
            <p:extLst>
              <p:ext uri="{DAA4B4D4-6D71-4841-9C94-3DE7FCFB9230}">
                <p14:media xmlns:p14="http://schemas.microsoft.com/office/powerpoint/2010/main" r:embed="rId2">
                  <p14:trim end="13000.8333"/>
                </p14:media>
              </p:ext>
            </p:extLst>
          </p:nvPr>
        </p:nvPicPr>
        <p:blipFill>
          <a:blip r:embed="rId5"/>
          <a:stretch>
            <a:fillRect/>
          </a:stretch>
        </p:blipFill>
        <p:spPr>
          <a:xfrm>
            <a:off x="8074785" y="1851297"/>
            <a:ext cx="3321050" cy="4351338"/>
          </a:xfrm>
        </p:spPr>
      </p:pic>
      <p:sp>
        <p:nvSpPr>
          <p:cNvPr id="5" name="TextBox 4">
            <a:extLst>
              <a:ext uri="{FF2B5EF4-FFF2-40B4-BE49-F238E27FC236}">
                <a16:creationId xmlns:a16="http://schemas.microsoft.com/office/drawing/2014/main" id="{9DBCFEB3-C722-C2E0-A93C-85648F1408CA}"/>
              </a:ext>
            </a:extLst>
          </p:cNvPr>
          <p:cNvSpPr txBox="1"/>
          <p:nvPr/>
        </p:nvSpPr>
        <p:spPr>
          <a:xfrm>
            <a:off x="672994" y="2047651"/>
            <a:ext cx="6877337" cy="4154984"/>
          </a:xfrm>
          <a:prstGeom prst="rect">
            <a:avLst/>
          </a:prstGeom>
          <a:noFill/>
        </p:spPr>
        <p:txBody>
          <a:bodyPr wrap="square" rtlCol="0">
            <a:spAutoFit/>
          </a:bodyPr>
          <a:lstStyle/>
          <a:p>
            <a:r>
              <a:rPr lang="en-US" sz="2400" dirty="0"/>
              <a:t>Panamax ship with new EEXI power reduction </a:t>
            </a:r>
          </a:p>
          <a:p>
            <a:endParaRPr lang="en-US" sz="2400" dirty="0"/>
          </a:p>
          <a:p>
            <a:r>
              <a:rPr lang="en-US" sz="2400" dirty="0">
                <a:highlight>
                  <a:srgbClr val="FFFF00"/>
                </a:highlight>
              </a:rPr>
              <a:t>Only 4700 hp remains after engine modification</a:t>
            </a:r>
          </a:p>
          <a:p>
            <a:endParaRPr lang="en-US" sz="2400" dirty="0"/>
          </a:p>
          <a:p>
            <a:r>
              <a:rPr lang="en-US" sz="2400" dirty="0">
                <a:highlight>
                  <a:srgbClr val="FFFF00"/>
                </a:highlight>
              </a:rPr>
              <a:t>Ship is uncontrollable </a:t>
            </a:r>
            <a:r>
              <a:rPr lang="en-US" sz="2400" dirty="0"/>
              <a:t>in the Mississippi River current</a:t>
            </a:r>
          </a:p>
          <a:p>
            <a:endParaRPr lang="en-US" sz="2400" dirty="0"/>
          </a:p>
          <a:p>
            <a:r>
              <a:rPr lang="en-US" sz="2400" dirty="0"/>
              <a:t>Doesn’t have enough power to steer</a:t>
            </a:r>
          </a:p>
          <a:p>
            <a:endParaRPr lang="en-US" sz="2400" dirty="0"/>
          </a:p>
          <a:p>
            <a:r>
              <a:rPr lang="en-US" sz="2400" dirty="0"/>
              <a:t>Has one grounding and one near miss with bridge and other vessel</a:t>
            </a:r>
          </a:p>
        </p:txBody>
      </p:sp>
    </p:spTree>
    <p:extLst>
      <p:ext uri="{BB962C8B-B14F-4D97-AF65-F5344CB8AC3E}">
        <p14:creationId xmlns:p14="http://schemas.microsoft.com/office/powerpoint/2010/main" val="42566658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8058-F202-5120-5021-71F1ECAB42BF}"/>
              </a:ext>
            </a:extLst>
          </p:cNvPr>
          <p:cNvSpPr>
            <a:spLocks noGrp="1"/>
          </p:cNvSpPr>
          <p:nvPr>
            <p:ph type="title"/>
          </p:nvPr>
        </p:nvSpPr>
        <p:spPr/>
        <p:txBody>
          <a:bodyPr/>
          <a:lstStyle/>
          <a:p>
            <a:r>
              <a:rPr lang="en-US" dirty="0"/>
              <a:t>Bulk Carrier w/EPL uncontrollable</a:t>
            </a:r>
          </a:p>
        </p:txBody>
      </p:sp>
      <p:pic>
        <p:nvPicPr>
          <p:cNvPr id="4" name="Screen Recording 2023-08-19 at 6.57.58 AM">
            <a:hlinkClick r:id="" action="ppaction://media"/>
            <a:extLst>
              <a:ext uri="{FF2B5EF4-FFF2-40B4-BE49-F238E27FC236}">
                <a16:creationId xmlns:a16="http://schemas.microsoft.com/office/drawing/2014/main" id="{EE6E54B6-A6B0-482A-CDFE-ED15BAD216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8074785" y="1851297"/>
            <a:ext cx="3321050" cy="4351338"/>
          </a:xfrm>
        </p:spPr>
      </p:pic>
      <p:pic>
        <p:nvPicPr>
          <p:cNvPr id="3" name="near miss sunshine.mov">
            <a:hlinkClick r:id="" action="ppaction://media"/>
            <a:extLst>
              <a:ext uri="{FF2B5EF4-FFF2-40B4-BE49-F238E27FC236}">
                <a16:creationId xmlns:a16="http://schemas.microsoft.com/office/drawing/2014/main" id="{13DE8E79-160A-EE7F-0D3D-0F6972EDFE26}"/>
              </a:ext>
            </a:extLst>
          </p:cNvPr>
          <p:cNvPicPr>
            <a:picLocks noChangeAspect="1"/>
          </p:cNvPicPr>
          <p:nvPr>
            <a:videoFile r:link="rId3"/>
            <p:extLst>
              <p:ext uri="{DAA4B4D4-6D71-4841-9C94-3DE7FCFB9230}">
                <p14:media xmlns:p14="http://schemas.microsoft.com/office/powerpoint/2010/main" r:embed="rId4">
                  <p14:trim st="66886.9166"/>
                </p14:media>
              </p:ext>
            </p:extLst>
          </p:nvPr>
        </p:nvPicPr>
        <p:blipFill rotWithShape="1">
          <a:blip r:embed="rId8"/>
          <a:srcRect l="28127" t="27101" r="27354" b="22892"/>
          <a:stretch/>
        </p:blipFill>
        <p:spPr>
          <a:xfrm>
            <a:off x="517117" y="1851297"/>
            <a:ext cx="7226323" cy="4351338"/>
          </a:xfrm>
          <a:prstGeom prst="rect">
            <a:avLst/>
          </a:prstGeom>
        </p:spPr>
      </p:pic>
    </p:spTree>
    <p:extLst>
      <p:ext uri="{BB962C8B-B14F-4D97-AF65-F5344CB8AC3E}">
        <p14:creationId xmlns:p14="http://schemas.microsoft.com/office/powerpoint/2010/main" val="2862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9" fill="hold"/>
                                        <p:tgtEl>
                                          <p:spTgt spid="3"/>
                                        </p:tgtEl>
                                      </p:cBhvr>
                                    </p:cmd>
                                  </p:childTnLst>
                                </p:cTn>
                              </p:par>
                            </p:childTnLst>
                          </p:cTn>
                        </p:par>
                        <p:par>
                          <p:cTn id="7" fill="hold">
                            <p:stCondLst>
                              <p:cond delay="17849"/>
                            </p:stCondLst>
                            <p:childTnLst>
                              <p:par>
                                <p:cTn id="8" presetID="1" presetClass="mediacall" presetSubtype="0" fill="hold" nodeType="afterEffect">
                                  <p:stCondLst>
                                    <p:cond delay="0"/>
                                  </p:stCondLst>
                                  <p:childTnLst>
                                    <p:cmd type="call" cmd="playFrom(0.0)">
                                      <p:cBhvr>
                                        <p:cTn id="9" dur="13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2538</TotalTime>
  <Words>927</Words>
  <Application>Microsoft Office PowerPoint</Application>
  <PresentationFormat>Widescreen</PresentationFormat>
  <Paragraphs>120</Paragraphs>
  <Slides>20</Slides>
  <Notes>20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ＭＳ Ｐゴシック</vt:lpstr>
      <vt:lpstr>Aptos</vt:lpstr>
      <vt:lpstr>Aptos Display</vt:lpstr>
      <vt:lpstr>Arial</vt:lpstr>
      <vt:lpstr>AvenirNext LT Pro Regular</vt:lpstr>
      <vt:lpstr>Calibri</vt:lpstr>
      <vt:lpstr>inherit</vt:lpstr>
      <vt:lpstr>Segoe UI</vt:lpstr>
      <vt:lpstr>Verdana</vt:lpstr>
      <vt:lpstr>Office Theme</vt:lpstr>
      <vt:lpstr>Houston Pilots: Adapting to Engine Power Limitations Resulting from CII/EEXI Regulation</vt:lpstr>
      <vt:lpstr>Mid 2023, Started Seeing Modified Pilot Cards</vt:lpstr>
      <vt:lpstr>PowerPoint Presentation</vt:lpstr>
      <vt:lpstr>PowerPoint Presentation</vt:lpstr>
      <vt:lpstr>PowerPoint Presentation</vt:lpstr>
      <vt:lpstr>  “Let’s have a meeting”</vt:lpstr>
      <vt:lpstr>EEXI/EPL     Jan Hagen Andersen BD/Regional Decarbonization Director </vt:lpstr>
      <vt:lpstr>New Orleans - Baton Rouge Pilots Shared a Near Miss – Bulk Carrier w/EPL </vt:lpstr>
      <vt:lpstr>Bulk Carrier w/EPL uncontrollable</vt:lpstr>
      <vt:lpstr>“We Need a Common Sense Approach”</vt:lpstr>
      <vt:lpstr>CII – In short (Carbon Intensity Indicator rating) </vt:lpstr>
      <vt:lpstr>Carbon Tax?   Who, us? </vt:lpstr>
      <vt:lpstr>PowerPoint Presentation</vt:lpstr>
      <vt:lpstr>PowerPoint Presentation</vt:lpstr>
      <vt:lpstr>HPA EPL Data Collection (5 months of data)</vt:lpstr>
      <vt:lpstr>Data Collection (5 Months)</vt:lpstr>
      <vt:lpstr>PowerPoint Presentation</vt:lpstr>
      <vt:lpstr>MSIB 24-23 Use of Software or Mechanical Based Engine or Shaft Power Limiters</vt:lpstr>
      <vt:lpstr>The rundown…</vt:lpstr>
      <vt:lpstr>Thank You  Houston Pilots: Adapting to Engine Power Limitations Resulting from CII/EEXI Regulation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Houston Pilots: Adapting to Engine Power Limitations Resulting from CII/EEXI Regulation</dc:title>
  <dc:subject/>
  <dc:creator>George Burkley</dc:creator>
  <cp:keywords/>
  <dc:description/>
  <cp:lastModifiedBy>Presiding Officer</cp:lastModifiedBy>
  <cp:revision>40</cp:revision>
  <dcterms:created xsi:type="dcterms:W3CDTF">2024-04-10T19:43:11Z</dcterms:created>
  <dcterms:modified xsi:type="dcterms:W3CDTF">2024-04-29T18:41:25Z</dcterms:modified>
  <cp:category/>
</cp:coreProperties>
</file>